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7" r:id="rId4"/>
    <p:sldId id="270" r:id="rId5"/>
    <p:sldId id="272" r:id="rId6"/>
    <p:sldId id="273" r:id="rId7"/>
    <p:sldId id="274" r:id="rId8"/>
    <p:sldId id="276" r:id="rId9"/>
    <p:sldId id="27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Темный стиль 1 —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3" autoAdjust="0"/>
    <p:restoredTop sz="96800" autoAdjust="0"/>
  </p:normalViewPr>
  <p:slideViewPr>
    <p:cSldViewPr snapToGrid="0">
      <p:cViewPr>
        <p:scale>
          <a:sx n="100" d="100"/>
          <a:sy n="100" d="100"/>
        </p:scale>
        <p:origin x="-744" y="-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D250-7060-4BDF-B9DF-C842F05FBA57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234D0-6D41-4083-AD8F-623B39DFC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17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D250-7060-4BDF-B9DF-C842F05FBA57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234D0-6D41-4083-AD8F-623B39DFC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922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D250-7060-4BDF-B9DF-C842F05FBA57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234D0-6D41-4083-AD8F-623B39DFC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675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D250-7060-4BDF-B9DF-C842F05FBA57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234D0-6D41-4083-AD8F-623B39DFC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97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D250-7060-4BDF-B9DF-C842F05FBA57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234D0-6D41-4083-AD8F-623B39DFC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319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D250-7060-4BDF-B9DF-C842F05FBA57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234D0-6D41-4083-AD8F-623B39DFC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72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D250-7060-4BDF-B9DF-C842F05FBA57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234D0-6D41-4083-AD8F-623B39DFC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072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D250-7060-4BDF-B9DF-C842F05FBA57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234D0-6D41-4083-AD8F-623B39DFC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807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D250-7060-4BDF-B9DF-C842F05FBA57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234D0-6D41-4083-AD8F-623B39DFC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156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D250-7060-4BDF-B9DF-C842F05FBA57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234D0-6D41-4083-AD8F-623B39DFC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38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D250-7060-4BDF-B9DF-C842F05FBA57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234D0-6D41-4083-AD8F-623B39DFC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16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4D250-7060-4BDF-B9DF-C842F05FBA57}" type="datetimeFigureOut">
              <a:rPr lang="ru-RU" smtClean="0"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234D0-6D41-4083-AD8F-623B39DFC0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89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" t="1105" r="-157" b="19550"/>
          <a:stretch/>
        </p:blipFill>
        <p:spPr>
          <a:xfrm>
            <a:off x="9525" y="-22440"/>
            <a:ext cx="12192000" cy="683895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49561" y="2945153"/>
            <a:ext cx="6423229" cy="20419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ah-RU" sz="14500" u="sng" spc="600" dirty="0" smtClean="0">
                <a:latin typeface="Akzidenz-Grotesk Pro Bold" panose="02000803050000020004" pitchFamily="2" charset="0"/>
              </a:rPr>
              <a:t>20</a:t>
            </a:r>
            <a:r>
              <a:rPr lang="sah-RU" sz="14500" u="sng" spc="600" dirty="0" smtClean="0">
                <a:solidFill>
                  <a:srgbClr val="C00000"/>
                </a:solidFill>
                <a:latin typeface="Akzidenz-Grotesk Pro Bold" panose="02000803050000020004" pitchFamily="2" charset="0"/>
              </a:rPr>
              <a:t>20</a:t>
            </a:r>
            <a:endParaRPr lang="ru-RU" sz="14500" u="sng" spc="600" dirty="0">
              <a:solidFill>
                <a:srgbClr val="C00000"/>
              </a:solidFill>
              <a:latin typeface="Akzidenz-Grotesk Pro Bold" panose="020008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86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65"/>
          <a:stretch/>
        </p:blipFill>
        <p:spPr>
          <a:xfrm>
            <a:off x="0" y="31965"/>
            <a:ext cx="12192000" cy="68294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67325" y="723899"/>
            <a:ext cx="5829300" cy="32580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ah-RU" sz="1800" dirty="0" smtClean="0">
                <a:latin typeface="Akzidenz-Grotesk Pro Bold" panose="02000803050000020004" pitchFamily="2" charset="0"/>
              </a:rPr>
              <a:t>ЦСИ 2020</a:t>
            </a:r>
            <a:endParaRPr lang="ru-RU" dirty="0">
              <a:latin typeface="Akzidenz-Grotesk Pro Bold" panose="02000803050000020004" pitchFamily="2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083957" y="1083154"/>
            <a:ext cx="5050236" cy="998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dirty="0" smtClean="0">
                <a:latin typeface="Akzidenz-Grotesk Pro Bold" panose="02000803050000020004" pitchFamily="2" charset="0"/>
              </a:rPr>
              <a:t>Работы ЦСИ</a:t>
            </a:r>
          </a:p>
          <a:p>
            <a:pPr algn="l"/>
            <a:r>
              <a:rPr lang="ru-RU" dirty="0" smtClean="0">
                <a:latin typeface="Akzidenz-Grotesk Pro Bold" panose="02000803050000020004" pitchFamily="2" charset="0"/>
              </a:rPr>
              <a:t>по госзаданию-2019</a:t>
            </a:r>
            <a:r>
              <a:rPr lang="sah-RU" dirty="0" smtClean="0">
                <a:latin typeface="Akzidenz-Grotesk Pro Bold" panose="02000803050000020004" pitchFamily="2" charset="0"/>
              </a:rPr>
              <a:t>:</a:t>
            </a:r>
            <a:endParaRPr lang="ru-RU" dirty="0">
              <a:latin typeface="Akzidenz-Grotesk Pro Bold" panose="020008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8700" y="4467225"/>
            <a:ext cx="17621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ah-RU" sz="13800" dirty="0" smtClean="0">
                <a:solidFill>
                  <a:schemeClr val="bg2">
                    <a:lumMod val="90000"/>
                  </a:schemeClr>
                </a:solidFill>
                <a:latin typeface="Akzidenz-Grotesk Pro Cnd" panose="02000506040000020004" pitchFamily="2" charset="0"/>
              </a:rPr>
              <a:t>01</a:t>
            </a:r>
            <a:endParaRPr lang="ru-RU" sz="13800" dirty="0">
              <a:solidFill>
                <a:schemeClr val="bg2">
                  <a:lumMod val="90000"/>
                </a:schemeClr>
              </a:solidFill>
              <a:latin typeface="Akzidenz-Grotesk Pro Cnd" panose="02000506040000020004" pitchFamily="2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114757" y="2277893"/>
            <a:ext cx="4200525" cy="3867030"/>
            <a:chOff x="4002557" y="2238623"/>
            <a:chExt cx="4200525" cy="3867030"/>
          </a:xfrm>
        </p:grpSpPr>
        <p:sp>
          <p:nvSpPr>
            <p:cNvPr id="9" name="TextBox 8"/>
            <p:cNvSpPr txBox="1"/>
            <p:nvPr/>
          </p:nvSpPr>
          <p:spPr>
            <a:xfrm>
              <a:off x="4002557" y="4561814"/>
              <a:ext cx="420052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Akzidenz-Grotesk Pro Bold" pitchFamily="2" charset="0"/>
                </a:rPr>
                <a:t>50/</a:t>
              </a:r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61</a:t>
              </a:r>
            </a:p>
            <a:p>
              <a:r>
                <a:rPr lang="ru-RU" sz="1200" b="1" dirty="0" smtClean="0">
                  <a:latin typeface="Akzidenz-Grotesk Pro Bold" pitchFamily="2" charset="0"/>
                </a:rPr>
                <a:t>поручений Главы и Правительства РС(Я)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002557" y="5336212"/>
              <a:ext cx="134452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Akzidenz-Grotesk Pro Bold" pitchFamily="2" charset="0"/>
                </a:rPr>
                <a:t>50/</a:t>
              </a:r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93</a:t>
              </a:r>
            </a:p>
            <a:p>
              <a:r>
                <a:rPr lang="ru-RU" sz="1200" b="1" dirty="0" smtClean="0">
                  <a:latin typeface="Akzidenz-Grotesk Pro Bold" pitchFamily="2" charset="0"/>
                </a:rPr>
                <a:t>экспертиз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002557" y="2238623"/>
              <a:ext cx="249992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Akzidenz-Grotesk Pro Bold" pitchFamily="2" charset="0"/>
                </a:rPr>
                <a:t>8/</a:t>
              </a:r>
              <a:r>
                <a:rPr lang="ru-RU" sz="3200" b="1" dirty="0">
                  <a:solidFill>
                    <a:srgbClr val="C00000"/>
                  </a:solidFill>
                  <a:latin typeface="Akzidenz-Grotesk Pro Bold" pitchFamily="2" charset="0"/>
                </a:rPr>
                <a:t>8</a:t>
              </a:r>
              <a:endParaRPr lang="ru-RU" sz="3200" b="1" dirty="0" smtClean="0">
                <a:solidFill>
                  <a:srgbClr val="C00000"/>
                </a:solidFill>
                <a:latin typeface="Akzidenz-Grotesk Pro Bold" pitchFamily="2" charset="0"/>
              </a:endParaRPr>
            </a:p>
            <a:p>
              <a:r>
                <a:rPr lang="ru-RU" sz="1200" b="1" dirty="0" smtClean="0">
                  <a:latin typeface="Akzidenz-Grotesk Pro Bold" pitchFamily="2" charset="0"/>
                </a:rPr>
                <a:t>аналитических докладов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002557" y="3013020"/>
              <a:ext cx="249992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Akzidenz-Grotesk Pro Bold" pitchFamily="2" charset="0"/>
                </a:rPr>
                <a:t>12/</a:t>
              </a:r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12</a:t>
              </a:r>
            </a:p>
            <a:p>
              <a:r>
                <a:rPr lang="ru-RU" sz="1200" b="1" dirty="0" smtClean="0">
                  <a:latin typeface="Akzidenz-Grotesk Pro Bold" pitchFamily="2" charset="0"/>
                </a:rPr>
                <a:t>аналитических записок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002557" y="3787417"/>
              <a:ext cx="249992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Akzidenz-Grotesk Pro Bold" pitchFamily="2" charset="0"/>
                </a:rPr>
                <a:t>4/</a:t>
              </a:r>
              <a:r>
                <a:rPr lang="ru-RU" sz="3200" b="1" dirty="0">
                  <a:solidFill>
                    <a:srgbClr val="C00000"/>
                  </a:solidFill>
                  <a:latin typeface="Akzidenz-Grotesk Pro Bold" pitchFamily="2" charset="0"/>
                </a:rPr>
                <a:t>5</a:t>
              </a:r>
              <a:endParaRPr lang="ru-RU" sz="3200" b="1" dirty="0" smtClean="0">
                <a:solidFill>
                  <a:srgbClr val="C00000"/>
                </a:solidFill>
                <a:latin typeface="Akzidenz-Grotesk Pro Bold" pitchFamily="2" charset="0"/>
              </a:endParaRPr>
            </a:p>
            <a:p>
              <a:r>
                <a:rPr lang="ru-RU" sz="1200" b="1" dirty="0" smtClean="0">
                  <a:latin typeface="Akzidenz-Grotesk Pro Bold" pitchFamily="2" charset="0"/>
                </a:rPr>
                <a:t>аналитических обзоров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7904136" y="2306003"/>
            <a:ext cx="3354764" cy="3077881"/>
            <a:chOff x="7814376" y="2244293"/>
            <a:chExt cx="3354764" cy="3077881"/>
          </a:xfrm>
        </p:grpSpPr>
        <p:sp>
          <p:nvSpPr>
            <p:cNvPr id="97" name="TextBox 96"/>
            <p:cNvSpPr txBox="1"/>
            <p:nvPr/>
          </p:nvSpPr>
          <p:spPr>
            <a:xfrm>
              <a:off x="7814376" y="2244293"/>
              <a:ext cx="33547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Akzidenz-Grotesk Pro Bold" pitchFamily="2" charset="0"/>
                </a:rPr>
                <a:t>5/</a:t>
              </a:r>
              <a:r>
                <a:rPr lang="ru-RU" sz="3200" b="1" dirty="0">
                  <a:solidFill>
                    <a:srgbClr val="C00000"/>
                  </a:solidFill>
                  <a:latin typeface="Akzidenz-Grotesk Pro Bold" pitchFamily="2" charset="0"/>
                </a:rPr>
                <a:t>5</a:t>
              </a:r>
              <a:endParaRPr lang="ru-RU" sz="3200" b="1" dirty="0" smtClean="0">
                <a:solidFill>
                  <a:srgbClr val="C00000"/>
                </a:solidFill>
                <a:latin typeface="Akzidenz-Grotesk Pro Bold" pitchFamily="2" charset="0"/>
              </a:endParaRPr>
            </a:p>
            <a:p>
              <a:r>
                <a:rPr lang="ru-RU" sz="1200" b="1" dirty="0">
                  <a:latin typeface="Akzidenz-Grotesk Pro Bold" pitchFamily="2" charset="0"/>
                </a:rPr>
                <a:t>и</a:t>
              </a:r>
              <a:r>
                <a:rPr lang="ru-RU" sz="1200" b="1" dirty="0" smtClean="0">
                  <a:latin typeface="Akzidenz-Grotesk Pro Bold" pitchFamily="2" charset="0"/>
                </a:rPr>
                <a:t>нформационно-аналитических систем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7814376" y="3013773"/>
              <a:ext cx="33547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Akzidenz-Grotesk Pro Bold" pitchFamily="2" charset="0"/>
                </a:rPr>
                <a:t>4/</a:t>
              </a:r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5</a:t>
              </a:r>
            </a:p>
            <a:p>
              <a:r>
                <a:rPr lang="ru-RU" sz="1200" b="1" dirty="0">
                  <a:latin typeface="Akzidenz-Grotesk Pro Bold" pitchFamily="2" charset="0"/>
                </a:rPr>
                <a:t>с</a:t>
              </a:r>
              <a:r>
                <a:rPr lang="ru-RU" sz="1200" b="1" dirty="0" smtClean="0">
                  <a:latin typeface="Akzidenz-Grotesk Pro Bold" pitchFamily="2" charset="0"/>
                </a:rPr>
                <a:t>оциологических исследований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814376" y="3783253"/>
              <a:ext cx="33547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Akzidenz-Grotesk Pro Bold" pitchFamily="2" charset="0"/>
                </a:rPr>
                <a:t>344/</a:t>
              </a:r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345</a:t>
              </a:r>
            </a:p>
            <a:p>
              <a:r>
                <a:rPr lang="ru-RU" sz="1200" b="1" dirty="0" smtClean="0">
                  <a:latin typeface="Akzidenz-Grotesk Pro Bold" pitchFamily="2" charset="0"/>
                </a:rPr>
                <a:t>отчетов по мониторингу СМИ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814376" y="4552733"/>
              <a:ext cx="33547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Akzidenz-Grotesk Pro Bold" pitchFamily="2" charset="0"/>
                </a:rPr>
                <a:t>14/</a:t>
              </a:r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1</a:t>
              </a:r>
              <a:r>
                <a:rPr lang="ru-RU" sz="3200" b="1" dirty="0">
                  <a:solidFill>
                    <a:srgbClr val="C00000"/>
                  </a:solidFill>
                  <a:latin typeface="Akzidenz-Grotesk Pro Bold" pitchFamily="2" charset="0"/>
                </a:rPr>
                <a:t>6</a:t>
              </a:r>
              <a:endParaRPr lang="ru-RU" sz="3200" b="1" dirty="0" smtClean="0">
                <a:solidFill>
                  <a:srgbClr val="C00000"/>
                </a:solidFill>
                <a:latin typeface="Akzidenz-Grotesk Pro Bold" pitchFamily="2" charset="0"/>
              </a:endParaRPr>
            </a:p>
            <a:p>
              <a:r>
                <a:rPr lang="ru-RU" sz="1200" b="1" dirty="0" smtClean="0">
                  <a:latin typeface="Akzidenz-Grotesk Pro Bold" pitchFamily="2" charset="0"/>
                </a:rPr>
                <a:t>Лингвистических исследований</a:t>
              </a: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2588636" y="3409180"/>
            <a:ext cx="1931437" cy="807518"/>
            <a:chOff x="2588636" y="3409180"/>
            <a:chExt cx="1931437" cy="807518"/>
          </a:xfrm>
        </p:grpSpPr>
        <p:sp>
          <p:nvSpPr>
            <p:cNvPr id="121" name="Скругленный прямоугольник 120"/>
            <p:cNvSpPr/>
            <p:nvPr/>
          </p:nvSpPr>
          <p:spPr>
            <a:xfrm>
              <a:off x="2588636" y="3506905"/>
              <a:ext cx="229766" cy="236547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2594173" y="3966925"/>
              <a:ext cx="229766" cy="236547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aseline="-25000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795371" y="3409180"/>
              <a:ext cx="588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sz="1200" b="1" dirty="0" smtClean="0">
                  <a:latin typeface="Akzidenz-Grotesk Pro Regular" panose="02000503030000020003" pitchFamily="2" charset="0"/>
                </a:rPr>
                <a:t>план</a:t>
              </a:r>
              <a:endParaRPr lang="en-US" sz="1200" b="1" dirty="0" smtClean="0">
                <a:latin typeface="Akzidenz-Grotesk Pro Regular" panose="02000503030000020003" pitchFamily="2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800423" y="3874810"/>
              <a:ext cx="1719650" cy="34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sz="1200" b="1" dirty="0" smtClean="0">
                  <a:latin typeface="Akzidenz-Grotesk Pro Regular" panose="02000503030000020003" pitchFamily="2" charset="0"/>
                </a:rPr>
                <a:t>факт</a:t>
              </a:r>
              <a:endParaRPr lang="en-US" sz="1200" b="1" dirty="0" smtClean="0">
                <a:latin typeface="Akzidenz-Grotesk Pro Regular" panose="0200050303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64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65"/>
          <a:stretch/>
        </p:blipFill>
        <p:spPr>
          <a:xfrm>
            <a:off x="0" y="31965"/>
            <a:ext cx="12192000" cy="68294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67325" y="723899"/>
            <a:ext cx="5829300" cy="32580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ah-RU" sz="1800" dirty="0" smtClean="0">
                <a:latin typeface="Akzidenz-Grotesk Pro Bold" panose="02000803050000020004" pitchFamily="2" charset="0"/>
              </a:rPr>
              <a:t>ЦСИ 2020</a:t>
            </a:r>
            <a:endParaRPr lang="ru-RU" dirty="0">
              <a:latin typeface="Akzidenz-Grotesk Pro Bold" panose="02000803050000020004" pitchFamily="2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083957" y="1083154"/>
            <a:ext cx="5050236" cy="998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dirty="0" smtClean="0">
                <a:latin typeface="Akzidenz-Grotesk Pro Bold" panose="02000803050000020004" pitchFamily="2" charset="0"/>
              </a:rPr>
              <a:t>Работы ЦСИ</a:t>
            </a:r>
          </a:p>
          <a:p>
            <a:pPr algn="l"/>
            <a:r>
              <a:rPr lang="ru-RU" dirty="0" smtClean="0">
                <a:latin typeface="Akzidenz-Grotesk Pro Bold" panose="02000803050000020004" pitchFamily="2" charset="0"/>
              </a:rPr>
              <a:t>по госзаданию-2020</a:t>
            </a:r>
            <a:r>
              <a:rPr lang="sah-RU" dirty="0" smtClean="0">
                <a:latin typeface="Akzidenz-Grotesk Pro Bold" panose="02000803050000020004" pitchFamily="2" charset="0"/>
              </a:rPr>
              <a:t>:</a:t>
            </a:r>
            <a:endParaRPr lang="ru-RU" dirty="0">
              <a:latin typeface="Akzidenz-Grotesk Pro Bold" panose="020008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8700" y="4467225"/>
            <a:ext cx="17621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ah-RU" sz="13800" dirty="0" smtClean="0">
                <a:solidFill>
                  <a:schemeClr val="bg2">
                    <a:lumMod val="90000"/>
                  </a:schemeClr>
                </a:solidFill>
                <a:latin typeface="Akzidenz-Grotesk Pro Cnd" panose="02000506040000020004" pitchFamily="2" charset="0"/>
              </a:rPr>
              <a:t>02</a:t>
            </a:r>
            <a:endParaRPr lang="ru-RU" sz="13800" dirty="0">
              <a:solidFill>
                <a:schemeClr val="bg2">
                  <a:lumMod val="90000"/>
                </a:schemeClr>
              </a:solidFill>
              <a:latin typeface="Akzidenz-Grotesk Pro Cnd" panose="02000506040000020004" pitchFamily="2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114757" y="2277893"/>
            <a:ext cx="4200525" cy="3867030"/>
            <a:chOff x="4002557" y="2238623"/>
            <a:chExt cx="4200525" cy="3867030"/>
          </a:xfrm>
        </p:grpSpPr>
        <p:sp>
          <p:nvSpPr>
            <p:cNvPr id="9" name="TextBox 8"/>
            <p:cNvSpPr txBox="1"/>
            <p:nvPr/>
          </p:nvSpPr>
          <p:spPr>
            <a:xfrm>
              <a:off x="4002557" y="4561814"/>
              <a:ext cx="420052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50</a:t>
              </a:r>
            </a:p>
            <a:p>
              <a:r>
                <a:rPr lang="ru-RU" sz="1200" b="1" dirty="0" smtClean="0">
                  <a:latin typeface="Akzidenz-Grotesk Pro Bold" pitchFamily="2" charset="0"/>
                </a:rPr>
                <a:t>поручений Главы и Правительства РС(Я)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002557" y="5336212"/>
              <a:ext cx="134452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50</a:t>
              </a:r>
            </a:p>
            <a:p>
              <a:r>
                <a:rPr lang="ru-RU" sz="1200" b="1" dirty="0" smtClean="0">
                  <a:latin typeface="Akzidenz-Grotesk Pro Bold" pitchFamily="2" charset="0"/>
                </a:rPr>
                <a:t>экспертиз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002557" y="2238623"/>
              <a:ext cx="249992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>
                  <a:solidFill>
                    <a:srgbClr val="C00000"/>
                  </a:solidFill>
                  <a:latin typeface="Akzidenz-Grotesk Pro Bold" pitchFamily="2" charset="0"/>
                </a:rPr>
                <a:t>3</a:t>
              </a:r>
              <a:endParaRPr lang="ru-RU" sz="3200" b="1" dirty="0" smtClean="0">
                <a:solidFill>
                  <a:srgbClr val="C00000"/>
                </a:solidFill>
                <a:latin typeface="Akzidenz-Grotesk Pro Bold" pitchFamily="2" charset="0"/>
              </a:endParaRPr>
            </a:p>
            <a:p>
              <a:r>
                <a:rPr lang="ru-RU" sz="1200" b="1" dirty="0" smtClean="0">
                  <a:latin typeface="Akzidenz-Grotesk Pro Bold" pitchFamily="2" charset="0"/>
                </a:rPr>
                <a:t>аналитических докладов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002557" y="3013020"/>
              <a:ext cx="249992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12</a:t>
              </a:r>
            </a:p>
            <a:p>
              <a:r>
                <a:rPr lang="ru-RU" sz="1200" b="1" dirty="0" smtClean="0">
                  <a:latin typeface="Akzidenz-Grotesk Pro Bold" pitchFamily="2" charset="0"/>
                </a:rPr>
                <a:t>аналитических записок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002557" y="3787417"/>
              <a:ext cx="249992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12</a:t>
              </a:r>
            </a:p>
            <a:p>
              <a:r>
                <a:rPr lang="ru-RU" sz="1200" b="1" dirty="0" smtClean="0">
                  <a:latin typeface="Akzidenz-Grotesk Pro Bold" pitchFamily="2" charset="0"/>
                </a:rPr>
                <a:t>аналитических обзоров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7904136" y="2306003"/>
            <a:ext cx="3354764" cy="3077881"/>
            <a:chOff x="7814376" y="2244293"/>
            <a:chExt cx="3354764" cy="3077881"/>
          </a:xfrm>
        </p:grpSpPr>
        <p:sp>
          <p:nvSpPr>
            <p:cNvPr id="97" name="TextBox 96"/>
            <p:cNvSpPr txBox="1"/>
            <p:nvPr/>
          </p:nvSpPr>
          <p:spPr>
            <a:xfrm>
              <a:off x="7814376" y="2244293"/>
              <a:ext cx="33547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3</a:t>
              </a:r>
            </a:p>
            <a:p>
              <a:r>
                <a:rPr lang="ru-RU" sz="1200" b="1" dirty="0">
                  <a:latin typeface="Akzidenz-Grotesk Pro Bold" pitchFamily="2" charset="0"/>
                </a:rPr>
                <a:t>и</a:t>
              </a:r>
              <a:r>
                <a:rPr lang="ru-RU" sz="1200" b="1" dirty="0" smtClean="0">
                  <a:latin typeface="Akzidenz-Grotesk Pro Bold" pitchFamily="2" charset="0"/>
                </a:rPr>
                <a:t>нформационно-аналитических систем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7814376" y="3013773"/>
              <a:ext cx="33547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17</a:t>
              </a:r>
            </a:p>
            <a:p>
              <a:r>
                <a:rPr lang="ru-RU" sz="1200" b="1" dirty="0">
                  <a:latin typeface="Akzidenz-Grotesk Pro Bold" pitchFamily="2" charset="0"/>
                </a:rPr>
                <a:t>с</a:t>
              </a:r>
              <a:r>
                <a:rPr lang="ru-RU" sz="1200" b="1" dirty="0" smtClean="0">
                  <a:latin typeface="Akzidenz-Grotesk Pro Bold" pitchFamily="2" charset="0"/>
                </a:rPr>
                <a:t>оциологических исследований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814376" y="3783253"/>
              <a:ext cx="33547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788</a:t>
              </a:r>
            </a:p>
            <a:p>
              <a:r>
                <a:rPr lang="ru-RU" sz="1200" b="1" dirty="0" smtClean="0">
                  <a:latin typeface="Akzidenz-Grotesk Pro Bold" pitchFamily="2" charset="0"/>
                </a:rPr>
                <a:t>отчетов по мониторингу СМИ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814376" y="4552733"/>
              <a:ext cx="33547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solidFill>
                    <a:srgbClr val="C00000"/>
                  </a:solidFill>
                  <a:latin typeface="Akzidenz-Grotesk Pro Bold" pitchFamily="2" charset="0"/>
                </a:rPr>
                <a:t>40</a:t>
              </a:r>
            </a:p>
            <a:p>
              <a:r>
                <a:rPr lang="ru-RU" sz="1200" b="1" dirty="0" smtClean="0">
                  <a:latin typeface="Akzidenz-Grotesk Pro Bold" pitchFamily="2" charset="0"/>
                </a:rPr>
                <a:t>Лингвистических исследований</a:t>
              </a: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2594173" y="3874810"/>
            <a:ext cx="1925900" cy="341888"/>
            <a:chOff x="2594173" y="3874810"/>
            <a:chExt cx="1925900" cy="341888"/>
          </a:xfrm>
        </p:grpSpPr>
        <p:sp>
          <p:nvSpPr>
            <p:cNvPr id="122" name="Скругленный прямоугольник 121"/>
            <p:cNvSpPr/>
            <p:nvPr/>
          </p:nvSpPr>
          <p:spPr>
            <a:xfrm>
              <a:off x="2594173" y="3966925"/>
              <a:ext cx="229766" cy="236547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aseline="-25000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800423" y="3874810"/>
              <a:ext cx="1719650" cy="34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sz="1200" b="1" dirty="0" smtClean="0">
                  <a:latin typeface="Akzidenz-Grotesk Pro Regular" panose="02000503030000020003" pitchFamily="2" charset="0"/>
                </a:rPr>
                <a:t>план</a:t>
              </a:r>
              <a:endParaRPr lang="en-US" sz="1200" b="1" dirty="0" smtClean="0">
                <a:latin typeface="Akzidenz-Grotesk Pro Regular" panose="0200050303000002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218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65"/>
          <a:stretch/>
        </p:blipFill>
        <p:spPr>
          <a:xfrm>
            <a:off x="22440" y="20745"/>
            <a:ext cx="12192000" cy="6829426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67325" y="723899"/>
            <a:ext cx="5829300" cy="32580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ah-RU" sz="1800" dirty="0" smtClean="0">
                <a:latin typeface="Akzidenz-Grotesk Pro Bold" panose="02000803050000020004" pitchFamily="2" charset="0"/>
              </a:rPr>
              <a:t>ЦСИ 2020</a:t>
            </a:r>
            <a:endParaRPr lang="ru-RU" dirty="0">
              <a:latin typeface="Akzidenz-Grotesk Pro Bold" panose="020008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8700" y="4467225"/>
            <a:ext cx="17621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ah-RU" sz="13800" dirty="0" smtClean="0">
                <a:solidFill>
                  <a:schemeClr val="bg2">
                    <a:lumMod val="90000"/>
                  </a:schemeClr>
                </a:solidFill>
                <a:latin typeface="Akzidenz-Grotesk Pro Cnd" panose="02000506040000020004" pitchFamily="2" charset="0"/>
              </a:rPr>
              <a:t>03</a:t>
            </a:r>
            <a:endParaRPr lang="ru-RU" sz="13800" dirty="0">
              <a:solidFill>
                <a:schemeClr val="bg2">
                  <a:lumMod val="90000"/>
                </a:schemeClr>
              </a:solidFill>
              <a:latin typeface="Akzidenz-Grotesk Pro Cnd" panose="02000506040000020004" pitchFamily="2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089552" y="655977"/>
            <a:ext cx="6479985" cy="8194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ah-RU" sz="2800" dirty="0">
                <a:latin typeface="Akzidenz-Grotesk Pro Bold" panose="02000803050000020004" pitchFamily="2" charset="0"/>
              </a:rPr>
              <a:t>Н</a:t>
            </a:r>
            <a:r>
              <a:rPr lang="sah-RU" sz="2800" dirty="0" smtClean="0">
                <a:latin typeface="Akzidenz-Grotesk Pro Bold" panose="02000803050000020004" pitchFamily="2" charset="0"/>
              </a:rPr>
              <a:t>аправления развития ЦСИ:</a:t>
            </a:r>
            <a:endParaRPr lang="ru-RU" sz="2800" dirty="0">
              <a:latin typeface="Akzidenz-Grotesk Pro Bold" panose="02000803050000020004" pitchFamily="2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231994" y="2418729"/>
            <a:ext cx="8029707" cy="4172815"/>
            <a:chOff x="3231994" y="2312139"/>
            <a:chExt cx="8029707" cy="417281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1994" y="2312139"/>
              <a:ext cx="8029707" cy="41728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926870" y="3567846"/>
              <a:ext cx="15651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Akzidenz-Grotesk Pro Med" pitchFamily="2" charset="0"/>
                </a:rPr>
                <a:t>Экономика</a:t>
              </a:r>
              <a:endParaRPr lang="ru-RU" dirty="0">
                <a:latin typeface="Akzidenz-Grotesk Pro Med" pitchFamily="2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23425" y="4791722"/>
              <a:ext cx="15651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Akzidenz-Grotesk Pro Med" pitchFamily="2" charset="0"/>
                </a:rPr>
                <a:t>Политика</a:t>
              </a:r>
              <a:endParaRPr lang="ru-RU" dirty="0">
                <a:latin typeface="Akzidenz-Grotesk Pro Med" pitchFamily="2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17295" y="3232174"/>
              <a:ext cx="17693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atin typeface="Akzidenz-Grotesk Pro Med" pitchFamily="2" charset="0"/>
                </a:rPr>
                <a:t>Цифровая</a:t>
              </a:r>
            </a:p>
            <a:p>
              <a:pPr algn="ctr"/>
              <a:r>
                <a:rPr lang="ru-RU" sz="1600" dirty="0" smtClean="0">
                  <a:latin typeface="Akzidenz-Grotesk Pro Med" pitchFamily="2" charset="0"/>
                </a:rPr>
                <a:t>трансформация</a:t>
              </a:r>
              <a:endParaRPr lang="ru-RU" sz="1600" dirty="0">
                <a:latin typeface="Akzidenz-Grotesk Pro Med" pitchFamily="2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004399" y="3259677"/>
              <a:ext cx="15651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Akzidenz-Grotesk Pro Med" pitchFamily="2" charset="0"/>
                </a:rPr>
                <a:t>Маркетинг и</a:t>
              </a:r>
            </a:p>
            <a:p>
              <a:r>
                <a:rPr lang="ru-RU" dirty="0" smtClean="0">
                  <a:latin typeface="Akzidenz-Grotesk Pro Med" pitchFamily="2" charset="0"/>
                </a:rPr>
                <a:t>консалтинг</a:t>
              </a:r>
              <a:endParaRPr lang="ru-RU" dirty="0">
                <a:latin typeface="Akzidenz-Grotesk Pro Med" pitchFamily="2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872153" y="4717373"/>
              <a:ext cx="12213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Akzidenz-Grotesk Pro Med" pitchFamily="2" charset="0"/>
                </a:rPr>
                <a:t>ВЦИОМ</a:t>
              </a:r>
              <a:endParaRPr lang="ru-RU" dirty="0">
                <a:latin typeface="Akzidenz-Grotesk Pro Med" pitchFamily="2" charset="0"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4106273" y="1719448"/>
            <a:ext cx="59240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latin typeface="Akzidenz-Grotesk Pro Regular" panose="02000503030000020003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85849" y="1564835"/>
            <a:ext cx="70608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kzidenz-Grotesk Pro Regular" panose="02000503030000020003" pitchFamily="2" charset="0"/>
              </a:rPr>
              <a:t>Объединение компетенций в области экономических и политических исследований, </a:t>
            </a:r>
            <a:r>
              <a:rPr lang="ru-RU" b="1" dirty="0" err="1">
                <a:latin typeface="Akzidenz-Grotesk Pro Regular" panose="02000503030000020003" pitchFamily="2" charset="0"/>
              </a:rPr>
              <a:t>кроссфункциональный</a:t>
            </a:r>
            <a:r>
              <a:rPr lang="ru-RU" b="1" dirty="0">
                <a:latin typeface="Akzidenz-Grotesk Pro Regular" panose="02000503030000020003" pitchFamily="2" charset="0"/>
              </a:rPr>
              <a:t> подход</a:t>
            </a:r>
            <a:endParaRPr lang="ru-RU" dirty="0">
              <a:latin typeface="Akzidenz-Grotesk Pro Regular" panose="02000503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39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65"/>
          <a:stretch/>
        </p:blipFill>
        <p:spPr>
          <a:xfrm>
            <a:off x="22440" y="20745"/>
            <a:ext cx="12192000" cy="6829426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67325" y="723899"/>
            <a:ext cx="5829300" cy="32580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ah-RU" sz="1800" dirty="0" smtClean="0">
                <a:latin typeface="Akzidenz-Grotesk Pro Bold" panose="02000803050000020004" pitchFamily="2" charset="0"/>
              </a:rPr>
              <a:t>ЦСИ 2020</a:t>
            </a:r>
            <a:endParaRPr lang="ru-RU" dirty="0">
              <a:latin typeface="Akzidenz-Grotesk Pro Bold" panose="020008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8700" y="4467225"/>
            <a:ext cx="17621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ah-RU" sz="13800" dirty="0" smtClean="0">
                <a:solidFill>
                  <a:schemeClr val="bg2">
                    <a:lumMod val="90000"/>
                  </a:schemeClr>
                </a:solidFill>
                <a:latin typeface="Akzidenz-Grotesk Pro Cnd" panose="02000506040000020004" pitchFamily="2" charset="0"/>
              </a:rPr>
              <a:t>04</a:t>
            </a:r>
            <a:endParaRPr lang="ru-RU" sz="13800" dirty="0">
              <a:solidFill>
                <a:schemeClr val="bg2">
                  <a:lumMod val="90000"/>
                </a:schemeClr>
              </a:solidFill>
              <a:latin typeface="Akzidenz-Grotesk Pro Cnd" panose="02000506040000020004" pitchFamily="2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123212" y="2400687"/>
            <a:ext cx="2518811" cy="82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ah-RU" sz="3200" dirty="0" smtClean="0">
                <a:latin typeface="Akzidenz-Grotesk Pro Bold" panose="02000803050000020004" pitchFamily="2" charset="0"/>
              </a:rPr>
              <a:t>Экономика</a:t>
            </a:r>
            <a:endParaRPr lang="ru-RU" sz="3200" dirty="0">
              <a:latin typeface="Akzidenz-Grotesk Pro Bold" panose="02000803050000020004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58991" y="3393564"/>
            <a:ext cx="7772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kzidenz-Grotesk Pro Regular" panose="02000503030000020003" pitchFamily="2" charset="0"/>
              </a:rPr>
              <a:t>Независимая комплексная экспертиза в области экономики;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kzidenz-Grotesk Pro Regular" panose="02000503030000020003" pitchFamily="2" charset="0"/>
              </a:rPr>
              <a:t>Мониторинг  </a:t>
            </a:r>
            <a:r>
              <a:rPr lang="ru-RU" dirty="0">
                <a:latin typeface="Akzidenz-Grotesk Pro Regular" panose="02000503030000020003" pitchFamily="2" charset="0"/>
              </a:rPr>
              <a:t>конъюнктуры мировых рынков полезных ископаемых;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kzidenz-Grotesk Pro Regular" panose="02000503030000020003" pitchFamily="2" charset="0"/>
              </a:rPr>
              <a:t>Анализ </a:t>
            </a:r>
            <a:r>
              <a:rPr lang="ru-RU" dirty="0">
                <a:latin typeface="Akzidenz-Grotesk Pro Regular" panose="02000503030000020003" pitchFamily="2" charset="0"/>
              </a:rPr>
              <a:t>внутрироссийских и глобальных макроэкономических процессов;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kzidenz-Grotesk Pro Regular" panose="02000503030000020003" pitchFamily="2" charset="0"/>
              </a:rPr>
              <a:t>Выстраивание </a:t>
            </a:r>
            <a:r>
              <a:rPr lang="ru-RU" dirty="0">
                <a:latin typeface="Akzidenz-Grotesk Pro Regular" panose="02000503030000020003" pitchFamily="2" charset="0"/>
              </a:rPr>
              <a:t>полноценной региональной системы мониторинга;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kzidenz-Grotesk Pro Regular" panose="02000503030000020003" pitchFamily="2" charset="0"/>
              </a:rPr>
              <a:t>Планирование </a:t>
            </a:r>
            <a:r>
              <a:rPr lang="ru-RU" dirty="0">
                <a:latin typeface="Akzidenz-Grotesk Pro Regular" panose="02000503030000020003" pitchFamily="2" charset="0"/>
              </a:rPr>
              <a:t>и прогнозирование основных показателей;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err="1" smtClean="0">
                <a:latin typeface="Akzidenz-Grotesk Pro Regular" panose="02000503030000020003" pitchFamily="2" charset="0"/>
              </a:rPr>
              <a:t>Макробалансировка</a:t>
            </a:r>
            <a:r>
              <a:rPr lang="ru-RU" dirty="0" smtClean="0">
                <a:latin typeface="Akzidenz-Grotesk Pro Regular" panose="02000503030000020003" pitchFamily="2" charset="0"/>
              </a:rPr>
              <a:t> </a:t>
            </a:r>
            <a:r>
              <a:rPr lang="ru-RU" dirty="0">
                <a:latin typeface="Akzidenz-Grotesk Pro Regular" panose="02000503030000020003" pitchFamily="2" charset="0"/>
              </a:rPr>
              <a:t>сценарных условий и формирование потенциального тренда экономического </a:t>
            </a:r>
            <a:r>
              <a:rPr lang="ru-RU" dirty="0" smtClean="0">
                <a:latin typeface="Akzidenz-Grotesk Pro Regular" panose="02000503030000020003" pitchFamily="2" charset="0"/>
              </a:rPr>
              <a:t>развития.</a:t>
            </a:r>
            <a:endParaRPr lang="ru-RU" dirty="0">
              <a:latin typeface="Akzidenz-Grotesk Pro Regular" panose="02000503030000020003" pitchFamily="2" charset="0"/>
            </a:endParaRPr>
          </a:p>
        </p:txBody>
      </p:sp>
      <p:pic>
        <p:nvPicPr>
          <p:cNvPr id="2050" name="Picture 2" descr="D:\Пользователи\alekseevii\ЗАГРУЗКИ\asse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282" y="1419283"/>
            <a:ext cx="1171984" cy="117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98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65"/>
          <a:stretch/>
        </p:blipFill>
        <p:spPr>
          <a:xfrm>
            <a:off x="22440" y="20745"/>
            <a:ext cx="12192000" cy="6829426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67325" y="723899"/>
            <a:ext cx="5829300" cy="32580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ah-RU" sz="1800" dirty="0" smtClean="0">
                <a:latin typeface="Akzidenz-Grotesk Pro Bold" panose="02000803050000020004" pitchFamily="2" charset="0"/>
              </a:rPr>
              <a:t>ЦСИ 2020</a:t>
            </a:r>
            <a:endParaRPr lang="ru-RU" dirty="0">
              <a:latin typeface="Akzidenz-Grotesk Pro Bold" panose="020008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8700" y="4467225"/>
            <a:ext cx="17621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ah-RU" sz="13800" dirty="0" smtClean="0">
                <a:solidFill>
                  <a:schemeClr val="bg2">
                    <a:lumMod val="90000"/>
                  </a:schemeClr>
                </a:solidFill>
                <a:latin typeface="Akzidenz-Grotesk Pro Cnd" panose="02000506040000020004" pitchFamily="2" charset="0"/>
              </a:rPr>
              <a:t>05</a:t>
            </a:r>
            <a:endParaRPr lang="ru-RU" sz="13800" dirty="0">
              <a:solidFill>
                <a:schemeClr val="bg2">
                  <a:lumMod val="90000"/>
                </a:schemeClr>
              </a:solidFill>
              <a:latin typeface="Akzidenz-Grotesk Pro Cnd" panose="02000506040000020004" pitchFamily="2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123212" y="2372637"/>
            <a:ext cx="2518811" cy="82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ah-RU" sz="3200" dirty="0" smtClean="0">
                <a:latin typeface="Akzidenz-Grotesk Pro Bold" panose="02000803050000020004" pitchFamily="2" charset="0"/>
              </a:rPr>
              <a:t>Политика</a:t>
            </a:r>
            <a:endParaRPr lang="ru-RU" sz="3200" dirty="0">
              <a:latin typeface="Akzidenz-Grotesk Pro Bold" panose="02000803050000020004" pitchFamily="2" charset="0"/>
            </a:endParaRPr>
          </a:p>
        </p:txBody>
      </p:sp>
      <p:pic>
        <p:nvPicPr>
          <p:cNvPr id="9" name="Picture 2" descr="D:\Пользователи\alekseevii\ЗАГРУЗКИ\vo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672" y="1424425"/>
            <a:ext cx="1082390" cy="108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858991" y="3365514"/>
            <a:ext cx="777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kzidenz-Grotesk Pro Regular" panose="02000503030000020003" pitchFamily="2" charset="0"/>
              </a:rPr>
              <a:t>Проведение </a:t>
            </a:r>
            <a:r>
              <a:rPr lang="ru-RU" dirty="0">
                <a:latin typeface="Akzidenz-Grotesk Pro Regular" panose="02000503030000020003" pitchFamily="2" charset="0"/>
              </a:rPr>
              <a:t>социологических исследований как открытого, так и закрытого характера;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kzidenz-Grotesk Pro Regular" panose="02000503030000020003" pitchFamily="2" charset="0"/>
              </a:rPr>
              <a:t>П</a:t>
            </a:r>
            <a:r>
              <a:rPr lang="ru-RU" dirty="0" smtClean="0">
                <a:latin typeface="Akzidenz-Grotesk Pro Regular" panose="02000503030000020003" pitchFamily="2" charset="0"/>
              </a:rPr>
              <a:t>роведение </a:t>
            </a:r>
            <a:r>
              <a:rPr lang="ru-RU" dirty="0">
                <a:latin typeface="Akzidenz-Grotesk Pro Regular" panose="02000503030000020003" pitchFamily="2" charset="0"/>
              </a:rPr>
              <a:t>исследований в гуманитарно-технологической сфере;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kzidenz-Grotesk Pro Regular" panose="02000503030000020003" pitchFamily="2" charset="0"/>
              </a:rPr>
              <a:t>О</a:t>
            </a:r>
            <a:r>
              <a:rPr lang="ru-RU" dirty="0" smtClean="0">
                <a:latin typeface="Akzidenz-Grotesk Pro Regular" panose="02000503030000020003" pitchFamily="2" charset="0"/>
              </a:rPr>
              <a:t>рганизация </a:t>
            </a:r>
            <a:r>
              <a:rPr lang="ru-RU" dirty="0">
                <a:latin typeface="Akzidenz-Grotesk Pro Regular" panose="02000503030000020003" pitchFamily="2" charset="0"/>
              </a:rPr>
              <a:t>научно-практических и научно-образовательных мероприятий;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kzidenz-Grotesk Pro Regular" panose="02000503030000020003" pitchFamily="2" charset="0"/>
              </a:rPr>
              <a:t>Р</a:t>
            </a:r>
            <a:r>
              <a:rPr lang="ru-RU" dirty="0" smtClean="0">
                <a:latin typeface="Akzidenz-Grotesk Pro Regular" panose="02000503030000020003" pitchFamily="2" charset="0"/>
              </a:rPr>
              <a:t>асширение </a:t>
            </a:r>
            <a:r>
              <a:rPr lang="ru-RU" dirty="0" err="1">
                <a:latin typeface="Akzidenz-Grotesk Pro Regular" panose="02000503030000020003" pitchFamily="2" charset="0"/>
              </a:rPr>
              <a:t>коллаборации</a:t>
            </a:r>
            <a:r>
              <a:rPr lang="ru-RU" dirty="0">
                <a:latin typeface="Akzidenz-Grotesk Pro Regular" panose="02000503030000020003" pitchFamily="2" charset="0"/>
              </a:rPr>
              <a:t> с крупнейшими федеральными и региональными научно-исследовательскими и научно-образовательными центрами;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kzidenz-Grotesk Pro Regular" panose="02000503030000020003" pitchFamily="2" charset="0"/>
              </a:rPr>
              <a:t>У</a:t>
            </a:r>
            <a:r>
              <a:rPr lang="ru-RU" dirty="0" smtClean="0">
                <a:latin typeface="Akzidenz-Grotesk Pro Regular" panose="02000503030000020003" pitchFamily="2" charset="0"/>
              </a:rPr>
              <a:t>крепление </a:t>
            </a:r>
            <a:r>
              <a:rPr lang="ru-RU" dirty="0">
                <a:latin typeface="Akzidenz-Grotesk Pro Regular" panose="02000503030000020003" pitchFamily="2" charset="0"/>
              </a:rPr>
              <a:t>рабочих связей с федеральным научно-экспертным сообществом.</a:t>
            </a:r>
          </a:p>
        </p:txBody>
      </p:sp>
    </p:spTree>
    <p:extLst>
      <p:ext uri="{BB962C8B-B14F-4D97-AF65-F5344CB8AC3E}">
        <p14:creationId xmlns:p14="http://schemas.microsoft.com/office/powerpoint/2010/main" val="237148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65"/>
          <a:stretch/>
        </p:blipFill>
        <p:spPr>
          <a:xfrm>
            <a:off x="0" y="20745"/>
            <a:ext cx="12192000" cy="6829426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67325" y="723899"/>
            <a:ext cx="5829300" cy="32580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ah-RU" sz="1800" dirty="0" smtClean="0">
                <a:latin typeface="Akzidenz-Grotesk Pro Bold" panose="02000803050000020004" pitchFamily="2" charset="0"/>
              </a:rPr>
              <a:t>ЦСИ 2020</a:t>
            </a:r>
            <a:endParaRPr lang="ru-RU" dirty="0">
              <a:latin typeface="Akzidenz-Grotesk Pro Bold" panose="020008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8700" y="4467225"/>
            <a:ext cx="17621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ah-RU" sz="13800" dirty="0" smtClean="0">
                <a:solidFill>
                  <a:schemeClr val="bg2">
                    <a:lumMod val="90000"/>
                  </a:schemeClr>
                </a:solidFill>
                <a:latin typeface="Akzidenz-Grotesk Pro Cnd" panose="02000506040000020004" pitchFamily="2" charset="0"/>
              </a:rPr>
              <a:t>06</a:t>
            </a:r>
            <a:endParaRPr lang="ru-RU" sz="13800" dirty="0">
              <a:solidFill>
                <a:schemeClr val="bg2">
                  <a:lumMod val="90000"/>
                </a:schemeClr>
              </a:solidFill>
              <a:latin typeface="Akzidenz-Grotesk Pro Cnd" panose="02000506040000020004" pitchFamily="2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123212" y="2400687"/>
            <a:ext cx="2518811" cy="82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ah-RU" sz="3200" dirty="0" smtClean="0">
                <a:latin typeface="Akzidenz-Grotesk Pro Bold" panose="02000803050000020004" pitchFamily="2" charset="0"/>
              </a:rPr>
              <a:t>ВЦИОМ</a:t>
            </a:r>
            <a:endParaRPr lang="ru-RU" sz="3200" dirty="0">
              <a:latin typeface="Akzidenz-Grotesk Pro Bold" panose="02000803050000020004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8991" y="3393564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kzidenz-Grotesk Pro Regular" panose="02000503030000020003" pitchFamily="2" charset="0"/>
              </a:rPr>
              <a:t>Всесторонняя информационно-аналитическая, научно-методическая </a:t>
            </a:r>
            <a:r>
              <a:rPr lang="ru-RU" dirty="0">
                <a:latin typeface="Akzidenz-Grotesk Pro Regular" panose="02000503030000020003" pitchFamily="2" charset="0"/>
              </a:rPr>
              <a:t>и </a:t>
            </a:r>
            <a:r>
              <a:rPr lang="ru-RU" dirty="0" smtClean="0">
                <a:latin typeface="Akzidenz-Grotesk Pro Regular" panose="02000503030000020003" pitchFamily="2" charset="0"/>
              </a:rPr>
              <a:t>технологическая поддержка;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kzidenz-Grotesk Pro Regular" panose="02000503030000020003" pitchFamily="2" charset="0"/>
              </a:rPr>
              <a:t>предоставления </a:t>
            </a:r>
            <a:r>
              <a:rPr lang="ru-RU" dirty="0">
                <a:latin typeface="Akzidenz-Grotesk Pro Regular" panose="02000503030000020003" pitchFamily="2" charset="0"/>
              </a:rPr>
              <a:t>в пользование </a:t>
            </a:r>
            <a:r>
              <a:rPr lang="ru-RU" dirty="0" smtClean="0">
                <a:latin typeface="Akzidenz-Grotesk Pro Regular" panose="02000503030000020003" pitchFamily="2" charset="0"/>
              </a:rPr>
              <a:t>новейших </a:t>
            </a:r>
            <a:r>
              <a:rPr lang="ru-RU" dirty="0">
                <a:latin typeface="Akzidenz-Grotesk Pro Regular" panose="02000503030000020003" pitchFamily="2" charset="0"/>
              </a:rPr>
              <a:t>социологических методик и технологий, а также информационных материалов. </a:t>
            </a:r>
          </a:p>
        </p:txBody>
      </p:sp>
      <p:pic>
        <p:nvPicPr>
          <p:cNvPr id="7170" name="Picture 2" descr="C:\Users\alekseevii\Desktop\unnam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720" y="1567545"/>
            <a:ext cx="1924731" cy="1086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7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65"/>
          <a:stretch/>
        </p:blipFill>
        <p:spPr>
          <a:xfrm>
            <a:off x="22440" y="20745"/>
            <a:ext cx="12192000" cy="6829426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67325" y="723899"/>
            <a:ext cx="5829300" cy="32580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ah-RU" sz="1800" dirty="0" smtClean="0">
                <a:latin typeface="Akzidenz-Grotesk Pro Bold" panose="02000803050000020004" pitchFamily="2" charset="0"/>
              </a:rPr>
              <a:t>ЦСИ 2020</a:t>
            </a:r>
            <a:endParaRPr lang="ru-RU" dirty="0">
              <a:latin typeface="Akzidenz-Grotesk Pro Bold" panose="020008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8700" y="4467225"/>
            <a:ext cx="17621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dirty="0" smtClean="0">
                <a:solidFill>
                  <a:schemeClr val="bg2">
                    <a:lumMod val="90000"/>
                  </a:schemeClr>
                </a:solidFill>
                <a:latin typeface="Akzidenz-Grotesk Pro Cnd" panose="02000506040000020004" pitchFamily="2" charset="0"/>
              </a:rPr>
              <a:t>07</a:t>
            </a:r>
            <a:endParaRPr lang="ru-RU" sz="13800" dirty="0">
              <a:solidFill>
                <a:schemeClr val="bg2">
                  <a:lumMod val="90000"/>
                </a:schemeClr>
              </a:solidFill>
              <a:latin typeface="Akzidenz-Grotesk Pro Cnd" panose="02000506040000020004" pitchFamily="2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123211" y="2815827"/>
            <a:ext cx="4936641" cy="82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ah-RU" sz="3200" dirty="0" smtClean="0">
                <a:latin typeface="Akzidenz-Grotesk Pro Bold" panose="02000803050000020004" pitchFamily="2" charset="0"/>
              </a:rPr>
              <a:t>Маркетинг и консалтинг</a:t>
            </a:r>
            <a:endParaRPr lang="ru-RU" sz="3200" dirty="0">
              <a:latin typeface="Akzidenz-Grotesk Pro Bold" panose="02000803050000020004" pitchFamily="2" charset="0"/>
            </a:endParaRPr>
          </a:p>
        </p:txBody>
      </p:sp>
      <p:pic>
        <p:nvPicPr>
          <p:cNvPr id="4099" name="Picture 3" descr="D:\Пользователи\alekseevii\ЗАГРУЗКИ\advis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546" y="2120056"/>
            <a:ext cx="919706" cy="91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58991" y="3808704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kzidenz-Grotesk Pro Regular" panose="02000503030000020003" pitchFamily="2" charset="0"/>
              </a:rPr>
              <a:t>Оказание маркетинговых и </a:t>
            </a:r>
            <a:r>
              <a:rPr lang="ru-RU" smtClean="0">
                <a:latin typeface="Akzidenz-Grotesk Pro Regular" panose="02000503030000020003" pitchFamily="2" charset="0"/>
              </a:rPr>
              <a:t>консалтинговых услуг;</a:t>
            </a:r>
            <a:endParaRPr lang="ru-RU" dirty="0" smtClean="0">
              <a:latin typeface="Akzidenz-Grotesk Pro Regular" panose="02000503030000020003" pitchFamily="2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kzidenz-Grotesk Pro Regular" panose="02000503030000020003" pitchFamily="2" charset="0"/>
              </a:rPr>
              <a:t>Разработка стратегических документов для </a:t>
            </a:r>
            <a:r>
              <a:rPr lang="ru-RU" dirty="0">
                <a:latin typeface="Akzidenz-Grotesk Pro Regular" panose="02000503030000020003" pitchFamily="2" charset="0"/>
              </a:rPr>
              <a:t>предприятий и учреждений </a:t>
            </a:r>
            <a:r>
              <a:rPr lang="ru-RU" dirty="0" smtClean="0">
                <a:latin typeface="Akzidenz-Grotesk Pro Regular" panose="02000503030000020003" pitchFamily="2" charset="0"/>
              </a:rPr>
              <a:t>республики на коммерческой основе.</a:t>
            </a:r>
            <a:endParaRPr lang="ru-RU" dirty="0">
              <a:latin typeface="Akzidenz-Grotesk Pro Regular" panose="02000503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51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65"/>
          <a:stretch/>
        </p:blipFill>
        <p:spPr>
          <a:xfrm>
            <a:off x="22440" y="0"/>
            <a:ext cx="12192000" cy="6829426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267325" y="723899"/>
            <a:ext cx="5829300" cy="32580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ah-RU" sz="1800" dirty="0" smtClean="0">
                <a:latin typeface="Akzidenz-Grotesk Pro Bold" panose="02000803050000020004" pitchFamily="2" charset="0"/>
              </a:rPr>
              <a:t>ЦСИ 2020</a:t>
            </a:r>
            <a:endParaRPr lang="ru-RU" dirty="0">
              <a:latin typeface="Akzidenz-Grotesk Pro Bold" panose="02000803050000020004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8700" y="4467225"/>
            <a:ext cx="17621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ah-RU" sz="13800" dirty="0" smtClean="0">
                <a:solidFill>
                  <a:schemeClr val="bg2">
                    <a:lumMod val="90000"/>
                  </a:schemeClr>
                </a:solidFill>
                <a:latin typeface="Akzidenz-Grotesk Pro Cnd" panose="02000506040000020004" pitchFamily="2" charset="0"/>
              </a:rPr>
              <a:t>08</a:t>
            </a:r>
            <a:endParaRPr lang="ru-RU" sz="13800" dirty="0">
              <a:solidFill>
                <a:schemeClr val="bg2">
                  <a:lumMod val="90000"/>
                </a:schemeClr>
              </a:solidFill>
              <a:latin typeface="Akzidenz-Grotesk Pro Cnd" panose="02000506040000020004" pitchFamily="2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123211" y="2535327"/>
            <a:ext cx="5592990" cy="8230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ah-RU" sz="3200" dirty="0" smtClean="0">
                <a:latin typeface="Akzidenz-Grotesk Pro Bold" panose="02000803050000020004" pitchFamily="2" charset="0"/>
              </a:rPr>
              <a:t>Цифровая трансформация</a:t>
            </a:r>
            <a:endParaRPr lang="ru-RU" sz="3200" dirty="0">
              <a:latin typeface="Akzidenz-Grotesk Pro Bold" panose="02000803050000020004" pitchFamily="2" charset="0"/>
            </a:endParaRPr>
          </a:p>
        </p:txBody>
      </p:sp>
      <p:pic>
        <p:nvPicPr>
          <p:cNvPr id="5122" name="Picture 2" descr="D:\Пользователи\alekseevii\ЗАГРУЗКИ\touc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210" y="1637297"/>
            <a:ext cx="1077089" cy="107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58991" y="3528204"/>
            <a:ext cx="777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kzidenz-Grotesk Pro Regular" panose="02000503030000020003" pitchFamily="2" charset="0"/>
              </a:rPr>
              <a:t>Цифровая система стратегического </a:t>
            </a:r>
            <a:r>
              <a:rPr lang="ru-RU" dirty="0" smtClean="0">
                <a:latin typeface="Akzidenz-Grotesk Pro Regular" panose="02000503030000020003" pitchFamily="2" charset="0"/>
              </a:rPr>
              <a:t>планирования;</a:t>
            </a:r>
            <a:endParaRPr lang="ru-RU" dirty="0">
              <a:latin typeface="Akzidenz-Grotesk Pro Regular" panose="02000503030000020003" pitchFamily="2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kzidenz-Grotesk Pro Regular" panose="02000503030000020003" pitchFamily="2" charset="0"/>
              </a:rPr>
              <a:t>Развитие цифровых </a:t>
            </a:r>
            <a:r>
              <a:rPr lang="ru-RU" dirty="0" smtClean="0">
                <a:latin typeface="Akzidenz-Grotesk Pro Regular" panose="02000503030000020003" pitchFamily="2" charset="0"/>
              </a:rPr>
              <a:t>навыков;</a:t>
            </a:r>
            <a:endParaRPr lang="ru-RU" dirty="0">
              <a:latin typeface="Akzidenz-Grotesk Pro Regular" panose="02000503030000020003" pitchFamily="2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kzidenz-Grotesk Pro Regular" panose="02000503030000020003" pitchFamily="2" charset="0"/>
              </a:rPr>
              <a:t>Центр компетенций ЦТ государственного </a:t>
            </a:r>
            <a:r>
              <a:rPr lang="ru-RU" dirty="0" smtClean="0">
                <a:latin typeface="Akzidenz-Grotesk Pro Regular" panose="02000503030000020003" pitchFamily="2" charset="0"/>
              </a:rPr>
              <a:t>управления;</a:t>
            </a:r>
            <a:endParaRPr lang="ru-RU" dirty="0">
              <a:latin typeface="Akzidenz-Grotesk Pro Regular" panose="02000503030000020003" pitchFamily="2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kzidenz-Grotesk Pro Regular" panose="02000503030000020003" pitchFamily="2" charset="0"/>
              </a:rPr>
              <a:t>Обеспечение наполнения и функционирования Ситуационного </a:t>
            </a:r>
            <a:r>
              <a:rPr lang="ru-RU" dirty="0" smtClean="0">
                <a:latin typeface="Akzidenz-Grotesk Pro Regular" panose="02000503030000020003" pitchFamily="2" charset="0"/>
              </a:rPr>
              <a:t>центра Главы Республики Саха (Якутия);</a:t>
            </a:r>
            <a:endParaRPr lang="ru-RU" dirty="0">
              <a:latin typeface="Akzidenz-Grotesk Pro Regular" panose="02000503030000020003" pitchFamily="2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kzidenz-Grotesk Pro Regular" panose="02000503030000020003" pitchFamily="2" charset="0"/>
              </a:rPr>
              <a:t>Внедрение дата-ориентированного </a:t>
            </a:r>
            <a:r>
              <a:rPr lang="ru-RU" dirty="0" smtClean="0">
                <a:latin typeface="Akzidenz-Grotesk Pro Regular" panose="02000503030000020003" pitchFamily="2" charset="0"/>
              </a:rPr>
              <a:t>подхода.</a:t>
            </a:r>
            <a:endParaRPr lang="ru-RU" dirty="0">
              <a:latin typeface="Akzidenz-Grotesk Pro Regular" panose="02000503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43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290</Words>
  <Application>Microsoft Office PowerPoint</Application>
  <PresentationFormat>Произвольный</PresentationFormat>
  <Paragraphs>94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Роман Данилов</dc:creator>
  <cp:lastModifiedBy>Пуляевская Валентина Леонидовна</cp:lastModifiedBy>
  <cp:revision>73</cp:revision>
  <dcterms:created xsi:type="dcterms:W3CDTF">2019-11-06T23:19:52Z</dcterms:created>
  <dcterms:modified xsi:type="dcterms:W3CDTF">2020-01-27T08:29:41Z</dcterms:modified>
</cp:coreProperties>
</file>