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73" autoAdjust="0"/>
    <p:restoredTop sz="94660" autoAdjust="0"/>
  </p:normalViewPr>
  <p:slideViewPr>
    <p:cSldViewPr snapToGrid="0">
      <p:cViewPr varScale="1">
        <p:scale>
          <a:sx n="103" d="100"/>
          <a:sy n="103" d="100"/>
        </p:scale>
        <p:origin x="114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7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2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76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31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72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0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0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5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38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6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D250-7060-4BDF-B9DF-C842F05FBA57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9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t="1105" r="-157" b="19550"/>
          <a:stretch/>
        </p:blipFill>
        <p:spPr>
          <a:xfrm>
            <a:off x="9525" y="-22440"/>
            <a:ext cx="12192000" cy="683895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73829" y="3397035"/>
            <a:ext cx="8998857" cy="23803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sah-RU" sz="3000" b="1" dirty="0">
                <a:latin typeface="Arial Narrow" panose="020B0606020202030204" pitchFamily="34" charset="0"/>
                <a:ea typeface="+mn-ea"/>
                <a:cs typeface="+mn-cs"/>
              </a:rPr>
              <a:t>О </a:t>
            </a:r>
            <a:r>
              <a:rPr lang="ru-RU" sz="3000" b="1" dirty="0">
                <a:latin typeface="Arial Narrow" panose="020B0606020202030204" pitchFamily="34" charset="0"/>
                <a:ea typeface="+mn-ea"/>
                <a:cs typeface="+mn-cs"/>
              </a:rPr>
              <a:t>годовом плане </a:t>
            </a:r>
          </a:p>
          <a:p>
            <a:pPr>
              <a:lnSpc>
                <a:spcPct val="110000"/>
              </a:lnSpc>
            </a:pPr>
            <a:r>
              <a:rPr lang="ru-RU" sz="3000" b="1" dirty="0">
                <a:latin typeface="Arial Narrow" panose="020B0606020202030204" pitchFamily="34" charset="0"/>
                <a:ea typeface="+mn-ea"/>
                <a:cs typeface="+mn-cs"/>
              </a:rPr>
              <a:t>проведения научно-исследовательских работ </a:t>
            </a:r>
          </a:p>
          <a:p>
            <a:pPr>
              <a:lnSpc>
                <a:spcPct val="110000"/>
              </a:lnSpc>
            </a:pPr>
            <a:r>
              <a:rPr lang="ru-RU" sz="3000" b="1" dirty="0">
                <a:latin typeface="Arial Narrow" panose="020B0606020202030204" pitchFamily="34" charset="0"/>
                <a:ea typeface="+mn-ea"/>
                <a:cs typeface="+mn-cs"/>
              </a:rPr>
              <a:t>ГАУ «Центр стратегических исследований </a:t>
            </a:r>
          </a:p>
          <a:p>
            <a:pPr>
              <a:lnSpc>
                <a:spcPct val="110000"/>
              </a:lnSpc>
            </a:pPr>
            <a:r>
              <a:rPr lang="ru-RU" sz="3000" b="1" dirty="0">
                <a:latin typeface="Arial Narrow" panose="020B0606020202030204" pitchFamily="34" charset="0"/>
                <a:ea typeface="+mn-ea"/>
                <a:cs typeface="+mn-cs"/>
              </a:rPr>
              <a:t>при Главе РС(Я)» </a:t>
            </a:r>
          </a:p>
          <a:p>
            <a:pPr>
              <a:lnSpc>
                <a:spcPct val="110000"/>
              </a:lnSpc>
            </a:pPr>
            <a:r>
              <a:rPr lang="ru-RU" sz="3000" b="1" dirty="0">
                <a:latin typeface="Arial Narrow" panose="020B0606020202030204" pitchFamily="34" charset="0"/>
                <a:ea typeface="+mn-ea"/>
                <a:cs typeface="+mn-cs"/>
              </a:rPr>
              <a:t>на 2025 год</a:t>
            </a:r>
          </a:p>
        </p:txBody>
      </p:sp>
    </p:spTree>
    <p:extLst>
      <p:ext uri="{BB962C8B-B14F-4D97-AF65-F5344CB8AC3E}">
        <p14:creationId xmlns:p14="http://schemas.microsoft.com/office/powerpoint/2010/main" val="3259868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29625"/>
            <a:ext cx="12192000" cy="692014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2" y="4920343"/>
            <a:ext cx="13371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01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110DAA-DC27-4800-AA2C-C2307C7399F1}"/>
              </a:ext>
            </a:extLst>
          </p:cNvPr>
          <p:cNvSpPr txBox="1"/>
          <p:nvPr/>
        </p:nvSpPr>
        <p:spPr>
          <a:xfrm>
            <a:off x="2714171" y="2133600"/>
            <a:ext cx="87230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Arial Narrow" panose="020B0606020202030204" pitchFamily="34" charset="0"/>
              </a:rPr>
              <a:t>План научно-исследовательских работ </a:t>
            </a:r>
          </a:p>
          <a:p>
            <a:pPr algn="ctr"/>
            <a:r>
              <a:rPr lang="ru-RU" sz="3000" dirty="0">
                <a:latin typeface="Arial Narrow" panose="020B0606020202030204" pitchFamily="34" charset="0"/>
              </a:rPr>
              <a:t>утвержден приказом Администрации Главы Республики Саха (Якутия) и Правительства Республики Саха (Якутия) №73-ПА от 28.12.2024г. в рамках государственного задания на 2025 год и плановый период 2026 и 2027 годов</a:t>
            </a:r>
          </a:p>
        </p:txBody>
      </p:sp>
    </p:spTree>
    <p:extLst>
      <p:ext uri="{BB962C8B-B14F-4D97-AF65-F5344CB8AC3E}">
        <p14:creationId xmlns:p14="http://schemas.microsoft.com/office/powerpoint/2010/main" val="2281614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-31070"/>
            <a:ext cx="12192000" cy="692014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2" y="4920343"/>
            <a:ext cx="13371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02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39563D7-B611-495F-B418-0150105A7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982685"/>
              </p:ext>
            </p:extLst>
          </p:nvPr>
        </p:nvGraphicFramePr>
        <p:xfrm>
          <a:off x="2699657" y="1263164"/>
          <a:ext cx="9114969" cy="5405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914">
                  <a:extLst>
                    <a:ext uri="{9D8B030D-6E8A-4147-A177-3AD203B41FA5}">
                      <a16:colId xmlns:a16="http://schemas.microsoft.com/office/drawing/2014/main" val="2696949906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861287189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37504793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38763627"/>
                    </a:ext>
                  </a:extLst>
                </a:gridCol>
                <a:gridCol w="870855">
                  <a:extLst>
                    <a:ext uri="{9D8B030D-6E8A-4147-A177-3AD203B41FA5}">
                      <a16:colId xmlns:a16="http://schemas.microsoft.com/office/drawing/2014/main" val="4031238644"/>
                    </a:ext>
                  </a:extLst>
                </a:gridCol>
              </a:tblGrid>
              <a:tr h="435007">
                <a:tc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государственной (работы)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Содержание работы/показатели качества работы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гос. работы за 2025 год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Количество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2462207752"/>
                  </a:ext>
                </a:extLst>
              </a:tr>
              <a:tr h="394083">
                <a:tc rowSpan="5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5"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Научно-методическое обеспечение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Организационно-аналитическое сопровождение решений Главы РС(Я) и Правительства РС(Я) по вопросам социально-экономического развития республики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5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мероприятий,</a:t>
                      </a:r>
                    </a:p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ед.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4241630135"/>
                  </a:ext>
                </a:extLst>
              </a:tr>
              <a:tr h="103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Проведение экспертизы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3262026329"/>
                  </a:ext>
                </a:extLst>
              </a:tr>
              <a:tr h="103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Проведение мониторинга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1588919135"/>
                  </a:ext>
                </a:extLst>
              </a:tr>
              <a:tr h="1938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Методологическое обеспечение региональных </a:t>
                      </a:r>
                      <a:r>
                        <a:rPr lang="ru-RU" sz="1100" dirty="0" err="1">
                          <a:effectLst/>
                        </a:rPr>
                        <a:t>статработ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3787104143"/>
                  </a:ext>
                </a:extLst>
              </a:tr>
              <a:tr h="293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Методическое обеспечение социологических исследований по изучению общественного мнения в РС(Я)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1633567766"/>
                  </a:ext>
                </a:extLst>
              </a:tr>
              <a:tr h="109138">
                <a:tc rowSpan="4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4"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Проведение прикладных научных исследований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Проведение прикладных научных исследований: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4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Кол-во работ, ед.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3467962295"/>
                  </a:ext>
                </a:extLst>
              </a:tr>
              <a:tr h="109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разработка аналитических докладов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1908310177"/>
                  </a:ext>
                </a:extLst>
              </a:tr>
              <a:tr h="109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разработка аналитических записок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3836106898"/>
                  </a:ext>
                </a:extLst>
              </a:tr>
              <a:tr h="10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79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разработка аналитических обзоров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237367871"/>
                  </a:ext>
                </a:extLst>
              </a:tr>
              <a:tr h="494187">
                <a:tc rowSpan="3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3"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Создание и развитие ИС обеспечения специальной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Наполнение и ведение раздела «Опросы по социологическим исследованиям» подсистемы "Опросы и СМИ" информационно-аналитической системы «Ситуационный центр Главы Республики Саха (Якутия)»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/>
                </a:tc>
                <a:tc rowSpan="3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ИС обеспечения специальной деятельности, ед.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939790040"/>
                  </a:ext>
                </a:extLst>
              </a:tr>
              <a:tr h="594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Наполнение раздела «Оценка уровня лояльности в республиканских соцмедиа к руководству Правительства Республики Саха (Якутия)» информационно-аналитической системы «Ситуационный центр Главы Республики Саха (Якутия)»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2899913135"/>
                  </a:ext>
                </a:extLst>
              </a:tr>
              <a:tr h="39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Создание информационно-аналитической системы «Электоральный ландшафт Республики Саха (Якутия), второй этап»: разработка и запуск в эксплуатацию»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535730420"/>
                  </a:ext>
                </a:extLst>
              </a:tr>
              <a:tr h="293980">
                <a:tc rowSpan="3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3"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Административное обеспечение работы организаций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Проведение тематических социологических исследований по изучению общественного мнения в РС(Я)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 rowSpan="3">
                  <a:txBody>
                    <a:bodyPr/>
                    <a:lstStyle/>
                    <a:p>
                      <a:pPr marL="361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выполненных работ, ед.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2717022074"/>
                  </a:ext>
                </a:extLst>
              </a:tr>
              <a:tr h="39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Мониторинг печатных, электронных СМИ, социальных сетей по актуальным направлениям социально-экономической и общественной жизни РС(Я)</a:t>
                      </a:r>
                    </a:p>
                  </a:txBody>
                  <a:tcPr marL="35610" marR="3561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176853942"/>
                  </a:ext>
                </a:extLst>
              </a:tr>
              <a:tr h="394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лингвистических исследований, выступлений, публикаций, печатных, аудио- и видеоматериалов и иных материалов на предмет наличия признаков экстремистской деятельности</a:t>
                      </a:r>
                    </a:p>
                  </a:txBody>
                  <a:tcPr marL="35610" marR="3561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35610" marR="35610" marT="0" marB="0" anchor="ctr"/>
                </a:tc>
                <a:extLst>
                  <a:ext uri="{0D108BD9-81ED-4DB2-BD59-A6C34878D82A}">
                    <a16:rowId xmlns:a16="http://schemas.microsoft.com/office/drawing/2014/main" val="1361555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86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701" y="5007429"/>
            <a:ext cx="1540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000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defRPr>
            </a:lvl1pPr>
          </a:lstStyle>
          <a:p>
            <a:r>
              <a:rPr lang="sah-RU" dirty="0"/>
              <a:t>03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6B2A919-4582-41CE-BC6B-37BD7B25E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160515"/>
              </p:ext>
            </p:extLst>
          </p:nvPr>
        </p:nvGraphicFramePr>
        <p:xfrm>
          <a:off x="2569028" y="1741404"/>
          <a:ext cx="8784772" cy="4392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477">
                  <a:extLst>
                    <a:ext uri="{9D8B030D-6E8A-4147-A177-3AD203B41FA5}">
                      <a16:colId xmlns:a16="http://schemas.microsoft.com/office/drawing/2014/main" val="3952867863"/>
                    </a:ext>
                  </a:extLst>
                </a:gridCol>
                <a:gridCol w="3026419">
                  <a:extLst>
                    <a:ext uri="{9D8B030D-6E8A-4147-A177-3AD203B41FA5}">
                      <a16:colId xmlns:a16="http://schemas.microsoft.com/office/drawing/2014/main" val="2250987708"/>
                    </a:ext>
                  </a:extLst>
                </a:gridCol>
                <a:gridCol w="1358470">
                  <a:extLst>
                    <a:ext uri="{9D8B030D-6E8A-4147-A177-3AD203B41FA5}">
                      <a16:colId xmlns:a16="http://schemas.microsoft.com/office/drawing/2014/main" val="3620083693"/>
                    </a:ext>
                  </a:extLst>
                </a:gridCol>
                <a:gridCol w="4084406">
                  <a:extLst>
                    <a:ext uri="{9D8B030D-6E8A-4147-A177-3AD203B41FA5}">
                      <a16:colId xmlns:a16="http://schemas.microsoft.com/office/drawing/2014/main" val="3719990848"/>
                    </a:ext>
                  </a:extLst>
                </a:gridCol>
              </a:tblGrid>
              <a:tr h="598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Сроки выполнения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Ожидаемые результаты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8855164"/>
                  </a:ext>
                </a:extLst>
              </a:tr>
              <a:tr h="33550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РАЗДЕЛ 1. НАУЧНО-МЕТОДИЧЕСКОЕ ОБЕСПЕЧЕНИЕ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737992"/>
                  </a:ext>
                </a:extLst>
              </a:tr>
              <a:tr h="1158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Организационно-аналитическое сопровождение решений Главы и Правительства Республики Саха (Якутия) по вопросам социально-экономического развития Республики Саха (Якутия)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2025- 2027 гг.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Выполнение аналитических работ по отдельным поручениям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318231"/>
                  </a:ext>
                </a:extLst>
              </a:tr>
              <a:tr h="86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Методическое обеспечение региональных статистических работ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2025- 2027 гг.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Разработка новых форм и программ проведения региональных статистических работ. Разработка форм федеральной, региональной, муниципальной и ведомственной статистической отчетности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8894286"/>
                  </a:ext>
                </a:extLst>
              </a:tr>
              <a:tr h="570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Методическое обеспечение социологических обследований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2025- 2027 гг.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Разработка новых форм и программ, усовершенствование технологий проведения социологических исследований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7610756"/>
                  </a:ext>
                </a:extLst>
              </a:tr>
              <a:tr h="86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Проведение экспертизы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2025- 2027 гг.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Анализ финансово-хозяйственной деятельности системообразующих предприятий и реализации мероприятий по внедрению системы КПЭ в госкомпаниях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09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566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643" y="5194581"/>
            <a:ext cx="16854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04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32F972B-18E3-48E9-A534-F9F5E127B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640229"/>
              </p:ext>
            </p:extLst>
          </p:nvPr>
        </p:nvGraphicFramePr>
        <p:xfrm>
          <a:off x="2075544" y="1241414"/>
          <a:ext cx="9666514" cy="5341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7141">
                  <a:extLst>
                    <a:ext uri="{9D8B030D-6E8A-4147-A177-3AD203B41FA5}">
                      <a16:colId xmlns:a16="http://schemas.microsoft.com/office/drawing/2014/main" val="3684722117"/>
                    </a:ext>
                  </a:extLst>
                </a:gridCol>
                <a:gridCol w="3020172">
                  <a:extLst>
                    <a:ext uri="{9D8B030D-6E8A-4147-A177-3AD203B41FA5}">
                      <a16:colId xmlns:a16="http://schemas.microsoft.com/office/drawing/2014/main" val="1524335228"/>
                    </a:ext>
                  </a:extLst>
                </a:gridCol>
                <a:gridCol w="943428">
                  <a:extLst>
                    <a:ext uri="{9D8B030D-6E8A-4147-A177-3AD203B41FA5}">
                      <a16:colId xmlns:a16="http://schemas.microsoft.com/office/drawing/2014/main" val="4233483371"/>
                    </a:ext>
                  </a:extLst>
                </a:gridCol>
                <a:gridCol w="5355773">
                  <a:extLst>
                    <a:ext uri="{9D8B030D-6E8A-4147-A177-3AD203B41FA5}">
                      <a16:colId xmlns:a16="http://schemas.microsoft.com/office/drawing/2014/main" val="3318526666"/>
                    </a:ext>
                  </a:extLst>
                </a:gridCol>
              </a:tblGrid>
              <a:tr h="278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№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Наименование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Сроки выполнения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Ожидаемые результаты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3148375529"/>
                  </a:ext>
                </a:extLst>
              </a:tr>
              <a:tr h="104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РАЗДЕЛ 2. ПРОВЕДЕНИЕ ПРИКЛАДНЫХ НАУЧНЫХ ИССЛЕДОВАНИЙ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134973"/>
                  </a:ext>
                </a:extLst>
              </a:tr>
              <a:tr h="1043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ТЕМА 1. Исследования в области социально-экономического развития Республики Саха (Якутия)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654309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Информация о результатах контроля за исполнением рекомендации, содержащейся в п.10 перечня поручений Президента РФ № Пр-639 от 9 апреля 2020г. в ДФО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Ежеквартально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Мониторинг финансово-экономического состояния системообразующих и стратегических предприятий Республики Саха (Якутия) путем стресс-тестирования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2286187989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2.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Мониторинг Минэкономразвития России рисков производственной деятельности системообразующих предприятий РС(Я).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Ежемесячно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Ежемесячное внесение информации о рисках в систему Минэкономразвития России по данным системообразующих предприятий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1215619605"/>
                  </a:ext>
                </a:extLst>
              </a:tr>
              <a:tr h="268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3.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Макроэкономический бюллетень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Ежемесячно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Бюллетень о текущих тенденциях мировой экономики, экономике Российской Федерации, влияющих на социально-экономическое развитие Республики Саха (Якутия)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522871527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4.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Оперативная информация о финансово-экономическом состоянии системообразующих и стратегических предприятий Республики Саха (Якутия)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Ежемесячно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Мониторинг финансово-экономического состояния системообразующих и стратегических предприятий Республики Саха (Якутия) (Специальная информация «Ежемесячный мониторинг финансово-хозяйственной деятельности системообразующих предприятий Республики Саха (Якутия)»)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3530603843"/>
                  </a:ext>
                </a:extLst>
              </a:tr>
              <a:tr h="247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5.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Цифровые технологии и технологические тренды в мире и России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Ежеквартально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Обзор текущей тенденции развития, внедрения и применения цифровых технологий, технологических трендов в мире и Российской Федерации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2444010545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6.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Финансово-экономическое состояние, труд и неполная занятость системообразующих предприятий Республики Саха (Якутия)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I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Комплексный мониторинг показателей системообразующих предприятий РС (Я) по производственной деятельности, финансовому состоянию, численности работников и оплаты труда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3141059503"/>
                  </a:ext>
                </a:extLst>
              </a:tr>
              <a:tr h="268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7.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Рейтинг состояния инвестиционного климата муниципальных районов и городских округов Республики Саха (Якутия)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</a:t>
                      </a:r>
                      <a:r>
                        <a:rPr lang="ru-RU" sz="80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Оценка эффективности мер, принимаемых органами местного самоуправления муниципальных образований по созданию благоприятного инвестиционного климата в муниципальных районах и городских округах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1341750324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8.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Рейтинг социальной эффективности недропользователей, ведущих деятельность на территории Республики Саха (Якутия)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III </a:t>
                      </a:r>
                      <a:r>
                        <a:rPr lang="ru-RU" sz="800">
                          <a:effectLst/>
                        </a:rPr>
                        <a:t>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Оценка деятельности недропользователей на территории Республики Саха (Якутия) в части выполнения условий соглашения о сотрудничестве в сфере социально-экономического развития с учетом интересов граждан, постоянно проживающих на территориях деятельности недропользователей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226606181"/>
                  </a:ext>
                </a:extLst>
              </a:tr>
              <a:tr h="54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9.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Оценка эффективности использования средств государственного бюджета, направленных на поддержку системообразующих предприятий Республики Саха (Якутия)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III</a:t>
                      </a:r>
                      <a:r>
                        <a:rPr lang="ru-RU" sz="80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Оценка эффективности поддержки системообразующих предприятий Республики Саха (Якутия) государственным бюджетом Республики Саха (Якутия). Оценка влияния государственной поддержки бюджета Республики Саха (Якутия) на результаты финансово-хозяйственной, инвестиционной деятельности системообразующих предприятий. Влияние деятельности системообразующих предприятий на социально-экономическое развитие Республики Саха (Якутия).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3402569507"/>
                  </a:ext>
                </a:extLst>
              </a:tr>
              <a:tr h="502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10.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Анализ влияния причин на уровень бедности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в Республике Саха (Якутия)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III</a:t>
                      </a:r>
                      <a:r>
                        <a:rPr lang="ru-RU" sz="8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Реализация 1 этапа работ по формированию прогнозной модели прогнозной модели влияния причин на уровень бедности в Республике Саха (Якутия) с учетом сегментации таких причин (профилактика бедности) – анализ на основе социологического исследования малоимущего населения на базе данных ИАС АСП (Минтруд РС(Я))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1338170224"/>
                  </a:ext>
                </a:extLst>
              </a:tr>
              <a:tr h="247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11.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 уровне благополучия населения и деятельности в области устойчивого развития Якутии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IV</a:t>
                      </a:r>
                      <a:r>
                        <a:rPr lang="ru-RU" sz="8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Ежегодный доклад об уровне благополучия населения и деятельности в области устойчивого развития.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178398603"/>
                  </a:ext>
                </a:extLst>
              </a:tr>
              <a:tr h="375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12.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Рейтинг муниципальных образований Республики Саха (Якутия) по качеству жизни населения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IV</a:t>
                      </a:r>
                      <a:r>
                        <a:rPr lang="ru-RU" sz="8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2025 г.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Разработка практической региональной методики оценки качества жизни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 учетом данных рейтинга качества жизни АСИ, региональных особенностей, уровня социального самочувствия населения и уровня достижения показателей стратегических указов Главы Республик Саха (Якутия)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131629219"/>
                  </a:ext>
                </a:extLst>
              </a:tr>
              <a:tr h="2477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13.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Прогноз основных демографических показателей Республики Саха (Якутия) до 2032 года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IV</a:t>
                      </a:r>
                      <a:r>
                        <a:rPr lang="ru-RU" sz="800" dirty="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2025 г.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Оценка основных демографических показателей Республики Саха (Якутия) с 2024 по 2032 годы 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14" marR="35414" marT="0" marB="0" anchor="ctr"/>
                </a:tc>
                <a:extLst>
                  <a:ext uri="{0D108BD9-81ED-4DB2-BD59-A6C34878D82A}">
                    <a16:rowId xmlns:a16="http://schemas.microsoft.com/office/drawing/2014/main" val="3007783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232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643" y="5194581"/>
            <a:ext cx="16854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04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F7B2CB4-92B8-4AB6-9C5B-67117BC57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459"/>
              </p:ext>
            </p:extLst>
          </p:nvPr>
        </p:nvGraphicFramePr>
        <p:xfrm>
          <a:off x="2249714" y="1143704"/>
          <a:ext cx="9710057" cy="55562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706">
                  <a:extLst>
                    <a:ext uri="{9D8B030D-6E8A-4147-A177-3AD203B41FA5}">
                      <a16:colId xmlns:a16="http://schemas.microsoft.com/office/drawing/2014/main" val="2597767019"/>
                    </a:ext>
                  </a:extLst>
                </a:gridCol>
                <a:gridCol w="3029983">
                  <a:extLst>
                    <a:ext uri="{9D8B030D-6E8A-4147-A177-3AD203B41FA5}">
                      <a16:colId xmlns:a16="http://schemas.microsoft.com/office/drawing/2014/main" val="925871210"/>
                    </a:ext>
                  </a:extLst>
                </a:gridCol>
                <a:gridCol w="1042986">
                  <a:extLst>
                    <a:ext uri="{9D8B030D-6E8A-4147-A177-3AD203B41FA5}">
                      <a16:colId xmlns:a16="http://schemas.microsoft.com/office/drawing/2014/main" val="1974313002"/>
                    </a:ext>
                  </a:extLst>
                </a:gridCol>
                <a:gridCol w="5288382">
                  <a:extLst>
                    <a:ext uri="{9D8B030D-6E8A-4147-A177-3AD203B41FA5}">
                      <a16:colId xmlns:a16="http://schemas.microsoft.com/office/drawing/2014/main" val="3896880546"/>
                    </a:ext>
                  </a:extLst>
                </a:gridCol>
              </a:tblGrid>
              <a:tr h="227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№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Наименование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Сроки выполнения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Ожидаемые результаты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3751651629"/>
                  </a:ext>
                </a:extLst>
              </a:tr>
              <a:tr h="12752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ТЕМА 2. Оценка общественно-политической ситуации в Республике Саха (Якутия)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288339"/>
                  </a:ext>
                </a:extLst>
              </a:tr>
              <a:tr h="47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общественно-политической ситуации в приграничных районах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 </a:t>
                      </a:r>
                      <a:r>
                        <a:rPr lang="ru-RU" sz="1000">
                          <a:effectLst/>
                        </a:rPr>
                        <a:t>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Выявление актуальных общественных настроений в Аллаиховском, Анабарском, Булунском, Нижнеколымском, Усть-Янском районах Республики Саха (Якутия) по ряду актуальных проблем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629278286"/>
                  </a:ext>
                </a:extLst>
              </a:tr>
              <a:tr h="5861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Комплексный мониторинг интеграции украинских беженцев на территории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Ежеквартально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ru-RU" sz="100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Инфомониторинг регионального медиапространства методом контент-анализа;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Проведение комплексного социологического исследования методом опроса населения и глубинных интервью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125609047"/>
                  </a:ext>
                </a:extLst>
              </a:tr>
              <a:tr h="47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Медиаландшафт</a:t>
                      </a:r>
                      <a:r>
                        <a:rPr lang="ru-RU" sz="1000" dirty="0">
                          <a:effectLst/>
                        </a:rPr>
                        <a:t> Республики Саха (Якутия): СМИ и интернет-ресурсы как каналы формирования общественного мнения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 </a:t>
                      </a:r>
                      <a:r>
                        <a:rPr lang="ru-RU" sz="1000">
                          <a:effectLst/>
                        </a:rPr>
                        <a:t>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Оценка влияния СМИ, социальных сетей, мессенджеров на информационное-пространство и общественно-социальную обстановку в Республике Саха (Якутия)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3497337725"/>
                  </a:ext>
                </a:extLst>
              </a:tr>
              <a:tr h="47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Социально-экономическая и общественно-политическая ситуация в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IV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Динамический анализ общественных настроений в Республике Саха (Якутия) по ряду актуальных проблем на основе мониторинга – повторных выборочных опросов населения по месту жительства или работы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1816574817"/>
                  </a:ext>
                </a:extLst>
              </a:tr>
              <a:tr h="9500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Межэтническая ситуация в Республике Саха (Якутия). Вопросы адаптации мигрантов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IV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Комплексный анализ состояния межэтнических отношений в РС(Я): целевых показателей и факторов, уровней групповых идентичностей жителей республики, отношения принимающего населения к мигрантам, языковой ситуации и установок по отношению к использованию языков, общественной активности, в том числе в этнической сфере, разработка рекомендаций по содействию гармонизации межнациональных отношений в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1170720231"/>
                  </a:ext>
                </a:extLst>
              </a:tr>
              <a:tr h="47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Оценка уровня удовлетворенности населения работой органов местного самоуправления муниципальных районов и городских округов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ru-RU" sz="10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Исследование в форме массового анкетного опроса на базе многоступенчатой типологической квотной выборки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2239708734"/>
                  </a:ext>
                </a:extLst>
              </a:tr>
              <a:tr h="630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7.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Оценка качества предоставления государственных и муниципальных услуг населением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ru-RU" sz="10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Выявление, анализ и оценка населением достижения целевых значений показателей совершенствования системы государственного управления в Российской Федерации, установленных Указом Президента РФ №601 от 7 мая 2012 года и относящихся к качеству предоставления государственных и муниципальных услуг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3195914071"/>
                  </a:ext>
                </a:extLst>
              </a:tr>
              <a:tr h="470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Оценка отношения населения к деятельности органов власти в области противодействия терроризму и профилактики его проявлений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ru-RU" sz="10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Исследование в форме массового анкетного опроса на базе многоступенчатой типологической квотной выборки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3950894260"/>
                  </a:ext>
                </a:extLst>
              </a:tr>
              <a:tr h="340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9.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Оценка отношения населения к деятельности </a:t>
                      </a:r>
                      <a:r>
                        <a:rPr lang="ru-RU" sz="1000" dirty="0" err="1">
                          <a:effectLst/>
                        </a:rPr>
                        <a:t>органРС</a:t>
                      </a:r>
                      <a:r>
                        <a:rPr lang="ru-RU" sz="1000" dirty="0">
                          <a:effectLst/>
                        </a:rPr>
                        <a:t>(Я)Республике Саха (Якутия)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IV</a:t>
                      </a:r>
                      <a:r>
                        <a:rPr lang="ru-RU" sz="1000" dirty="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Исследование в форме массового анкетного опроса на базе многоступенчатой типологической квотной выборки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10" marR="48810" marT="0" marB="0" anchor="ctr"/>
                </a:tc>
                <a:extLst>
                  <a:ext uri="{0D108BD9-81ED-4DB2-BD59-A6C34878D82A}">
                    <a16:rowId xmlns:a16="http://schemas.microsoft.com/office/drawing/2014/main" val="2791236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120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643" y="5194581"/>
            <a:ext cx="16854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05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84E5085-C107-4134-BC32-25A1C3A843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462080"/>
              </p:ext>
            </p:extLst>
          </p:nvPr>
        </p:nvGraphicFramePr>
        <p:xfrm>
          <a:off x="2336800" y="1480457"/>
          <a:ext cx="9419770" cy="4955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279">
                  <a:extLst>
                    <a:ext uri="{9D8B030D-6E8A-4147-A177-3AD203B41FA5}">
                      <a16:colId xmlns:a16="http://schemas.microsoft.com/office/drawing/2014/main" val="4231344359"/>
                    </a:ext>
                  </a:extLst>
                </a:gridCol>
                <a:gridCol w="3245181">
                  <a:extLst>
                    <a:ext uri="{9D8B030D-6E8A-4147-A177-3AD203B41FA5}">
                      <a16:colId xmlns:a16="http://schemas.microsoft.com/office/drawing/2014/main" val="4007423326"/>
                    </a:ext>
                  </a:extLst>
                </a:gridCol>
                <a:gridCol w="974026">
                  <a:extLst>
                    <a:ext uri="{9D8B030D-6E8A-4147-A177-3AD203B41FA5}">
                      <a16:colId xmlns:a16="http://schemas.microsoft.com/office/drawing/2014/main" val="2819493201"/>
                    </a:ext>
                  </a:extLst>
                </a:gridCol>
                <a:gridCol w="4862284">
                  <a:extLst>
                    <a:ext uri="{9D8B030D-6E8A-4147-A177-3AD203B41FA5}">
                      <a16:colId xmlns:a16="http://schemas.microsoft.com/office/drawing/2014/main" val="3487324265"/>
                    </a:ext>
                  </a:extLst>
                </a:gridCol>
              </a:tblGrid>
              <a:tr h="3341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№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Наименование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Сроки выполнения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Ожидаемые результаты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extLst>
                  <a:ext uri="{0D108BD9-81ED-4DB2-BD59-A6C34878D82A}">
                    <a16:rowId xmlns:a16="http://schemas.microsoft.com/office/drawing/2014/main" val="2867143054"/>
                  </a:ext>
                </a:extLst>
              </a:tr>
              <a:tr h="18731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ТЕМА 3. Эффективность государственного управления в Республике Саха (Якутия)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505026"/>
                  </a:ext>
                </a:extLst>
              </a:tr>
              <a:tr h="8208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Методические подходы к оценке производительности системы государственного сектора Республики Саха (Якутия)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</a:t>
                      </a:r>
                      <a:r>
                        <a:rPr lang="ru-RU" sz="1000" dirty="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2025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Формирование методических подходов к оценке производительности системы государственного сектора Республики Саха (Якутия) на базе </a:t>
                      </a:r>
                      <a:r>
                        <a:rPr lang="ru-RU" sz="1000" dirty="0" err="1">
                          <a:effectLst/>
                        </a:rPr>
                        <a:t>верхнеуровневой</a:t>
                      </a:r>
                      <a:r>
                        <a:rPr lang="ru-RU" sz="1000" dirty="0">
                          <a:effectLst/>
                        </a:rPr>
                        <a:t> модели для дальнейшего использования в разработке интегральной формулы производительности системы государственного сектора РС(Я) – через соотнесение расходов бюджета с социальными и экономическими эффектами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extLst>
                  <a:ext uri="{0D108BD9-81ED-4DB2-BD59-A6C34878D82A}">
                    <a16:rowId xmlns:a16="http://schemas.microsoft.com/office/drawing/2014/main" val="1221982979"/>
                  </a:ext>
                </a:extLst>
              </a:tr>
              <a:tr h="1153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Анализ эффективности деятельности бюджетной сети государственных учреждений РС(Я)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r>
                        <a:rPr lang="ru-RU" sz="100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Комплексный анализ деятельности государственных учреждений, включая анализ структуры численности работников государственных учреждений на предмет соответствия Методическим рекомендациям, утвержденным распоряжением Правительства РС(Я) от 16.10.2019г. №1355-р, наличия дублирующих функций, анализ финансово-хозяйственной деятельности, оценка основных фондов с выработкой рекомендаций по повышению эффективности деятельности государственных учреждений РС(Я)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extLst>
                  <a:ext uri="{0D108BD9-81ED-4DB2-BD59-A6C34878D82A}">
                    <a16:rowId xmlns:a16="http://schemas.microsoft.com/office/drawing/2014/main" val="585266354"/>
                  </a:ext>
                </a:extLst>
              </a:tr>
              <a:tr h="1485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Классификация количественных и качественных показателей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для формирования и оценки исполнения государственных заданий государственных учреждений Республики Саха (Якутия),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разработка правил (принципов, методики) декомпозиции показателей государственных заданий до структурных подразделений и сотрудников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r>
                        <a:rPr lang="ru-RU" sz="1000">
                          <a:effectLst/>
                        </a:rPr>
                        <a:t> кв.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Разработка типов и видов количественных и качественных показателей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для формирования и оценки исполнения государственных заданий для всех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государственных учреждений республики через анализ факторов и степени их влияния на качество исполнения государственных заданий учреждений за предыдущий трехлетний период.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Формирование методических рекомендаций по анализу показателей государственных заданий государственных учреждений РС(Я) и декомпозиции метрик ИОГВ до государственных учреждений, структурных подразделений и сотрудников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extLst>
                  <a:ext uri="{0D108BD9-81ED-4DB2-BD59-A6C34878D82A}">
                    <a16:rowId xmlns:a16="http://schemas.microsoft.com/office/drawing/2014/main" val="758484805"/>
                  </a:ext>
                </a:extLst>
              </a:tr>
              <a:tr h="8208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Анализ влияния деятельности регионального государственного сектора на качество жизни населения Республики Саха (Якутия) через формирование пирамиды отраслевых данных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ru-RU" sz="1000">
                          <a:effectLst/>
                        </a:rPr>
                        <a:t> кв.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2025 г.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Проведение анализа мастер-данных, обрабатываемых в исполнительных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органах государственной власти Республики Саха (Якутия) и 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подведомственных учреждениях, с целью оценки влияния их деятельности на региональные показатели качества жизни и формирования пирамиды данных государственного сектора республики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6" marR="60976" marT="0" marB="0" anchor="ctr"/>
                </a:tc>
                <a:extLst>
                  <a:ext uri="{0D108BD9-81ED-4DB2-BD59-A6C34878D82A}">
                    <a16:rowId xmlns:a16="http://schemas.microsoft.com/office/drawing/2014/main" val="4260382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1342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643" y="5194581"/>
            <a:ext cx="16854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06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C76D2EF-6A12-45CA-B81E-9B6FAAA60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242631"/>
              </p:ext>
            </p:extLst>
          </p:nvPr>
        </p:nvGraphicFramePr>
        <p:xfrm>
          <a:off x="2235200" y="1480457"/>
          <a:ext cx="9434286" cy="4653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802">
                  <a:extLst>
                    <a:ext uri="{9D8B030D-6E8A-4147-A177-3AD203B41FA5}">
                      <a16:colId xmlns:a16="http://schemas.microsoft.com/office/drawing/2014/main" val="2197622522"/>
                    </a:ext>
                  </a:extLst>
                </a:gridCol>
                <a:gridCol w="3250181">
                  <a:extLst>
                    <a:ext uri="{9D8B030D-6E8A-4147-A177-3AD203B41FA5}">
                      <a16:colId xmlns:a16="http://schemas.microsoft.com/office/drawing/2014/main" val="2206602454"/>
                    </a:ext>
                  </a:extLst>
                </a:gridCol>
                <a:gridCol w="1458910">
                  <a:extLst>
                    <a:ext uri="{9D8B030D-6E8A-4147-A177-3AD203B41FA5}">
                      <a16:colId xmlns:a16="http://schemas.microsoft.com/office/drawing/2014/main" val="1224735293"/>
                    </a:ext>
                  </a:extLst>
                </a:gridCol>
                <a:gridCol w="4386393">
                  <a:extLst>
                    <a:ext uri="{9D8B030D-6E8A-4147-A177-3AD203B41FA5}">
                      <a16:colId xmlns:a16="http://schemas.microsoft.com/office/drawing/2014/main" val="2860247170"/>
                    </a:ext>
                  </a:extLst>
                </a:gridCol>
              </a:tblGrid>
              <a:tr h="49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Сроки выполнения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Ожидаемые результаты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9900995"/>
                  </a:ext>
                </a:extLst>
              </a:tr>
              <a:tr h="40212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РАЗДЕЛ 3. CОЗДАНИЕ И РАЗВИТИЕ (МОДЕРНИЗАЦИЯ) ИНФОРМАЦИОННЫХ СИСТЕМ И КОМПОНЕНТОВ ИНФОРМАЦИОННО-ТЕЛЕКОММУНИКАЦИОННОЙ ИНФРАСТРУКТУРЫ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446247"/>
                  </a:ext>
                </a:extLst>
              </a:tr>
              <a:tr h="1220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Наполнение и ведение раздела «Опросы по социологическим исследованиям» подсистемы "Опросы и СМИ" информационно-аналитической системы «Ситуационный центр Главы Республики Саха (Якутия)»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 течение года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Информационно-аналитическое обеспечение деятельности Ситуационного центра Главы Республики Саха (Якутия)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3750453"/>
                  </a:ext>
                </a:extLst>
              </a:tr>
              <a:tr h="1195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Наполнение раздела «Оценка уровня лояльности в республиканских соцмедиа к руководству Правительства Республики Саха (Якутия)» информационно-аналитической системы «Ситуационный центр Главы Республики Саха (Якутия)»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Ежеквартально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Определение уровня лояльности согласно Методики оценки основных характеристик, отражающих качество управления блоком/отраслью Правительства РС(Я), внесение итоговых данных в информационно-аналитической системе «Ситуационный центр Главы Республики Саха (Якутия)»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1162082"/>
                  </a:ext>
                </a:extLst>
              </a:tr>
              <a:tr h="1342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Создание информационно-аналитической системы «Электоральный ландшафт Республики Саха (Якутия), второй этап»: разработка и запуск в эксплуатацию»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III </a:t>
                      </a:r>
                      <a:r>
                        <a:rPr lang="ru-RU" sz="1100">
                          <a:effectLst/>
                        </a:rPr>
                        <a:t>квартал 2025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Создание единого информационно-аналитического ресурса с исчерпывающей информацией об итогах выборов, проходивших на территории Республики Саха (Якутия) в период с 2018 по 2024 гг. с возможностью анализа политической обстановке в регионе и муниципальных образованиях, истории выборных кампаний различных уровней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2788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938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0" y="32203"/>
            <a:ext cx="12192000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67325" y="723899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73714" y="1480457"/>
            <a:ext cx="7171846" cy="15820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1600" dirty="0">
              <a:latin typeface="Akzidenz-Grotesk Pro Bold" panose="0200080305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643" y="5194581"/>
            <a:ext cx="16854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0000" dirty="0">
                <a:solidFill>
                  <a:schemeClr val="bg2">
                    <a:lumMod val="90000"/>
                  </a:schemeClr>
                </a:solidFill>
                <a:latin typeface="Akzidenz-Grotesk Pro Cnd" panose="02000506040000020004" pitchFamily="2" charset="0"/>
              </a:rPr>
              <a:t>07</a:t>
            </a:r>
            <a:endParaRPr lang="ru-RU" sz="10000" dirty="0">
              <a:solidFill>
                <a:schemeClr val="bg2">
                  <a:lumMod val="90000"/>
                </a:schemeClr>
              </a:solidFill>
              <a:latin typeface="Akzidenz-Grotesk Pro Cnd" panose="02000506040000020004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059D03F-C82B-4B78-8372-474B556E9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15203"/>
              </p:ext>
            </p:extLst>
          </p:nvPr>
        </p:nvGraphicFramePr>
        <p:xfrm>
          <a:off x="2032000" y="1480458"/>
          <a:ext cx="9564915" cy="5187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3493">
                  <a:extLst>
                    <a:ext uri="{9D8B030D-6E8A-4147-A177-3AD203B41FA5}">
                      <a16:colId xmlns:a16="http://schemas.microsoft.com/office/drawing/2014/main" val="2540222011"/>
                    </a:ext>
                  </a:extLst>
                </a:gridCol>
                <a:gridCol w="3295184">
                  <a:extLst>
                    <a:ext uri="{9D8B030D-6E8A-4147-A177-3AD203B41FA5}">
                      <a16:colId xmlns:a16="http://schemas.microsoft.com/office/drawing/2014/main" val="205475813"/>
                    </a:ext>
                  </a:extLst>
                </a:gridCol>
                <a:gridCol w="1479111">
                  <a:extLst>
                    <a:ext uri="{9D8B030D-6E8A-4147-A177-3AD203B41FA5}">
                      <a16:colId xmlns:a16="http://schemas.microsoft.com/office/drawing/2014/main" val="2123831485"/>
                    </a:ext>
                  </a:extLst>
                </a:gridCol>
                <a:gridCol w="4447127">
                  <a:extLst>
                    <a:ext uri="{9D8B030D-6E8A-4147-A177-3AD203B41FA5}">
                      <a16:colId xmlns:a16="http://schemas.microsoft.com/office/drawing/2014/main" val="1260300502"/>
                    </a:ext>
                  </a:extLst>
                </a:gridCol>
              </a:tblGrid>
              <a:tr h="42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Сроки выполнения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Ожидаемые результаты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2855541"/>
                  </a:ext>
                </a:extLst>
              </a:tr>
              <a:tr h="20591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РАЗДЕЛ 4. АДМИНИСТРАТИВНОЕ ОБЕСПЕЧЕНИЕ РАБОТЫ ОРГАНИЗАЦИЙ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1560188"/>
                  </a:ext>
                </a:extLst>
              </a:tr>
              <a:tr h="402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Проведение социологических исследований (</a:t>
                      </a:r>
                      <a:r>
                        <a:rPr lang="ru-RU" sz="1100" dirty="0" err="1">
                          <a:effectLst/>
                        </a:rPr>
                        <a:t>предэлекторальные</a:t>
                      </a:r>
                      <a:r>
                        <a:rPr lang="ru-RU" sz="1100" dirty="0">
                          <a:effectLst/>
                        </a:rPr>
                        <a:t> исследования)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 отдельному плану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Аналитическое сопровождение основных электоральных кампаний в Республике Саха (Якутия) в 2024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7804961"/>
                  </a:ext>
                </a:extLst>
              </a:tr>
              <a:tr h="731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Мониторинги регионального медиапространства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Ежедневно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Мониторинг региональных печатных, электронных СМИ, социальных сетей по актуальным направлениям социально-экономической и общественной жизни PC(Я)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95812"/>
                  </a:ext>
                </a:extLst>
              </a:tr>
              <a:tr h="551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Мониторинг в региональном и российском медиапространстве актуальных тем, связанных с Республикой Саха (Якутия)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Ежедневно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Мониторинг федеральных печатных, электронных СМИ, социальных сетей по актуальным направлениям социально-экономической и общественной жизни РС(Я)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6257400"/>
                  </a:ext>
                </a:extLst>
              </a:tr>
              <a:tr h="925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Оценка информирования населения Республики Саха (Якутия) о результатах использования бюджетных ассигнований федерального бюджета, предусмотренных на реализацию инициатив Президента Российской Федерации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Ежеквартально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Мониторинг региональных печатных и электронных СМИ на предмет информирования населения о результатах использования бюджетных ассигнований федерального бюджета, предусмотренных на реализацию инициатив Президента Российской Федерации, в Республике Саха (Якутия)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56526"/>
                  </a:ext>
                </a:extLst>
              </a:tr>
              <a:tr h="846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Мониторинг политических, социально-экономических и иных процессов, оказывающих влияние на ситуацию в области противодействия терроризму на территории Республики Саха (Якутия)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Раз в полугодие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Мониторинг региональных печатных, электронных СМИ, социальных сетей, выявление сообщений, имеющих отношений к тематике терроризма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6036669"/>
                  </a:ext>
                </a:extLst>
              </a:tr>
              <a:tr h="833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Проведение лингвистических, психолого-лингвистических исследований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 течение года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Заключения по результатам лингвистических, психолого-лингвистических исследований выступлений, публикаций, печатных, аудио- и видеоматериалов и иных материалов на предмет наличия признаков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экстремистской деятельности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1426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1453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</TotalTime>
  <Words>2259</Words>
  <Application>Microsoft Office PowerPoint</Application>
  <PresentationFormat>Широкоэкранный</PresentationFormat>
  <Paragraphs>292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Akzidenz-Grotesk Pro Bold</vt:lpstr>
      <vt:lpstr>Akzidenz-Grotesk Pro Cnd</vt:lpstr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Данилов</dc:creator>
  <cp:lastModifiedBy>Платонов Николай Семенович</cp:lastModifiedBy>
  <cp:revision>129</cp:revision>
  <dcterms:created xsi:type="dcterms:W3CDTF">2019-11-06T23:19:52Z</dcterms:created>
  <dcterms:modified xsi:type="dcterms:W3CDTF">2025-05-13T06:50:06Z</dcterms:modified>
</cp:coreProperties>
</file>