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305" r:id="rId4"/>
    <p:sldId id="257" r:id="rId5"/>
    <p:sldId id="293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73" autoAdjust="0"/>
    <p:restoredTop sz="94660" autoAdjust="0"/>
  </p:normalViewPr>
  <p:slideViewPr>
    <p:cSldViewPr snapToGrid="0">
      <p:cViewPr varScale="1">
        <p:scale>
          <a:sx n="103" d="100"/>
          <a:sy n="103" d="100"/>
        </p:scale>
        <p:origin x="114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06F8C-8FC0-4038-BAED-8C60E3243B94}" type="doc">
      <dgm:prSet loTypeId="urn:microsoft.com/office/officeart/2005/8/layout/process2" loCatId="process" qsTypeId="urn:microsoft.com/office/officeart/2005/8/quickstyle/simple5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53639E99-E41C-4489-B0FC-8EC73395AE32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МР «Горный улус» - </a:t>
          </a:r>
        </a:p>
        <a:p>
          <a:r>
            <a:rPr lang="ru-RU" sz="1600" b="1" dirty="0">
              <a:solidFill>
                <a:srgbClr val="C00000"/>
              </a:solidFill>
            </a:rPr>
            <a:t>27,84</a:t>
          </a:r>
          <a:r>
            <a:rPr lang="ru-RU" sz="1600" dirty="0">
              <a:solidFill>
                <a:srgbClr val="C00000"/>
              </a:solidFill>
            </a:rPr>
            <a:t> 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96B7D1CA-242D-45B2-B55E-C25AF31886C7}" type="parTrans" cxnId="{B1DAD89E-001E-4B9A-9168-21A013597AF8}">
      <dgm:prSet/>
      <dgm:spPr/>
      <dgm:t>
        <a:bodyPr/>
        <a:lstStyle/>
        <a:p>
          <a:endParaRPr lang="ru-RU"/>
        </a:p>
      </dgm:t>
    </dgm:pt>
    <dgm:pt modelId="{8987F2E1-2B5B-44F5-A15A-15722983E2BE}" type="sibTrans" cxnId="{B1DAD89E-001E-4B9A-9168-21A013597AF8}">
      <dgm:prSet/>
      <dgm:spPr/>
      <dgm:t>
        <a:bodyPr/>
        <a:lstStyle/>
        <a:p>
          <a:endParaRPr lang="ru-RU"/>
        </a:p>
      </dgm:t>
    </dgm:pt>
    <dgm:pt modelId="{9A582138-8D2F-441F-A2D6-0A9604E7AC71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МО «Намский улус» </a:t>
          </a:r>
          <a:r>
            <a:rPr lang="ru-RU" sz="1600" dirty="0">
              <a:solidFill>
                <a:schemeClr val="tx1"/>
              </a:solidFill>
            </a:rPr>
            <a:t>- </a:t>
          </a:r>
        </a:p>
        <a:p>
          <a:r>
            <a:rPr lang="ru-RU" sz="1600" b="1" dirty="0">
              <a:solidFill>
                <a:srgbClr val="C00000"/>
              </a:solidFill>
            </a:rPr>
            <a:t>27,69</a:t>
          </a:r>
          <a:r>
            <a:rPr lang="ru-RU" sz="1600" dirty="0">
              <a:solidFill>
                <a:schemeClr val="accent5">
                  <a:lumMod val="50000"/>
                </a:schemeClr>
              </a:solidFill>
            </a:rPr>
            <a:t> </a:t>
          </a:r>
        </a:p>
      </dgm:t>
    </dgm:pt>
    <dgm:pt modelId="{15B4C576-A710-4F0A-98C7-54E6F8AEB842}" type="parTrans" cxnId="{CFD15C3E-55D5-4C6D-A558-48B1860BC73F}">
      <dgm:prSet/>
      <dgm:spPr/>
      <dgm:t>
        <a:bodyPr/>
        <a:lstStyle/>
        <a:p>
          <a:endParaRPr lang="ru-RU"/>
        </a:p>
      </dgm:t>
    </dgm:pt>
    <dgm:pt modelId="{256F3042-480A-48BB-9BAE-36BA6AB9D9E9}" type="sibTrans" cxnId="{CFD15C3E-55D5-4C6D-A558-48B1860BC73F}">
      <dgm:prSet/>
      <dgm:spPr/>
      <dgm:t>
        <a:bodyPr/>
        <a:lstStyle/>
        <a:p>
          <a:endParaRPr lang="ru-RU"/>
        </a:p>
      </dgm:t>
    </dgm:pt>
    <dgm:pt modelId="{741DECC4-57AC-4979-A0FC-C6CC838D3893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МР «Нюрбинский район»</a:t>
          </a:r>
          <a:r>
            <a:rPr lang="ru-RU" sz="1600" dirty="0">
              <a:solidFill>
                <a:schemeClr val="tx1"/>
              </a:solidFill>
            </a:rPr>
            <a:t> - </a:t>
          </a:r>
        </a:p>
        <a:p>
          <a:r>
            <a:rPr lang="ru-RU" sz="1600" b="1" dirty="0">
              <a:solidFill>
                <a:srgbClr val="C00000"/>
              </a:solidFill>
            </a:rPr>
            <a:t>27,66</a:t>
          </a:r>
          <a:r>
            <a:rPr lang="ru-RU" sz="1600" dirty="0">
              <a:solidFill>
                <a:srgbClr val="C00000"/>
              </a:solidFill>
            </a:rPr>
            <a:t> 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66C733B8-2F9E-4767-AB8D-1C2EC0EE21D7}" type="parTrans" cxnId="{D313B84D-43CF-4F02-BE0F-570658FD2D10}">
      <dgm:prSet/>
      <dgm:spPr/>
      <dgm:t>
        <a:bodyPr/>
        <a:lstStyle/>
        <a:p>
          <a:endParaRPr lang="ru-RU"/>
        </a:p>
      </dgm:t>
    </dgm:pt>
    <dgm:pt modelId="{BD413973-460B-4861-B6AD-95930E9A6D7A}" type="sibTrans" cxnId="{D313B84D-43CF-4F02-BE0F-570658FD2D10}">
      <dgm:prSet/>
      <dgm:spPr/>
      <dgm:t>
        <a:bodyPr/>
        <a:lstStyle/>
        <a:p>
          <a:endParaRPr lang="ru-RU"/>
        </a:p>
      </dgm:t>
    </dgm:pt>
    <dgm:pt modelId="{A04B5A45-6CE7-4BF4-89FC-A475B7867AC5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МР «Сунтарский улус (район)» </a:t>
          </a:r>
          <a:r>
            <a:rPr lang="ru-RU" sz="1600" dirty="0">
              <a:solidFill>
                <a:schemeClr val="tx1"/>
              </a:solidFill>
            </a:rPr>
            <a:t>- </a:t>
          </a:r>
        </a:p>
        <a:p>
          <a:r>
            <a:rPr lang="ru-RU" sz="1600" b="1" dirty="0">
              <a:solidFill>
                <a:srgbClr val="C00000"/>
              </a:solidFill>
            </a:rPr>
            <a:t>26,64 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EE09FFE4-5F93-4C0D-832F-095D774CC230}" type="parTrans" cxnId="{25EB692A-68A2-4186-AA35-3F234858B28E}">
      <dgm:prSet/>
      <dgm:spPr/>
      <dgm:t>
        <a:bodyPr/>
        <a:lstStyle/>
        <a:p>
          <a:endParaRPr lang="ru-RU"/>
        </a:p>
      </dgm:t>
    </dgm:pt>
    <dgm:pt modelId="{C8936661-BA85-4D3C-986D-C0660FD62047}" type="sibTrans" cxnId="{25EB692A-68A2-4186-AA35-3F234858B28E}">
      <dgm:prSet/>
      <dgm:spPr/>
      <dgm:t>
        <a:bodyPr/>
        <a:lstStyle/>
        <a:p>
          <a:endParaRPr lang="ru-RU"/>
        </a:p>
      </dgm:t>
    </dgm:pt>
    <dgm:pt modelId="{372A52B6-BFFD-4100-9102-8FC0A494BD87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МО «Нерюнгринский район»</a:t>
          </a:r>
          <a:r>
            <a:rPr lang="ru-RU" sz="1600" dirty="0">
              <a:solidFill>
                <a:schemeClr val="tx1"/>
              </a:solidFill>
            </a:rPr>
            <a:t> - </a:t>
          </a:r>
        </a:p>
        <a:p>
          <a:r>
            <a:rPr lang="ru-RU" sz="1600" b="1" dirty="0">
              <a:solidFill>
                <a:srgbClr val="C00000"/>
              </a:solidFill>
            </a:rPr>
            <a:t>27,27 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20DE96D9-B73A-44BF-B357-03394570AF30}" type="parTrans" cxnId="{2D7C9578-6EA5-4AF3-978F-014F13CB974D}">
      <dgm:prSet/>
      <dgm:spPr/>
      <dgm:t>
        <a:bodyPr/>
        <a:lstStyle/>
        <a:p>
          <a:endParaRPr lang="ru-RU"/>
        </a:p>
      </dgm:t>
    </dgm:pt>
    <dgm:pt modelId="{5D6E6D2E-E333-4B0C-B6CD-42F035378823}" type="sibTrans" cxnId="{2D7C9578-6EA5-4AF3-978F-014F13CB974D}">
      <dgm:prSet/>
      <dgm:spPr/>
      <dgm:t>
        <a:bodyPr/>
        <a:lstStyle/>
        <a:p>
          <a:endParaRPr lang="ru-RU"/>
        </a:p>
      </dgm:t>
    </dgm:pt>
    <dgm:pt modelId="{BF820D5C-3240-4890-A898-18527DFA121F}" type="pres">
      <dgm:prSet presAssocID="{84606F8C-8FC0-4038-BAED-8C60E3243B94}" presName="linearFlow" presStyleCnt="0">
        <dgm:presLayoutVars>
          <dgm:resizeHandles val="exact"/>
        </dgm:presLayoutVars>
      </dgm:prSet>
      <dgm:spPr/>
    </dgm:pt>
    <dgm:pt modelId="{1F7DD3B0-C832-47F9-A366-69F3BAE96691}" type="pres">
      <dgm:prSet presAssocID="{53639E99-E41C-4489-B0FC-8EC73395AE32}" presName="node" presStyleLbl="node1" presStyleIdx="0" presStyleCnt="5" custScaleX="168569">
        <dgm:presLayoutVars>
          <dgm:bulletEnabled val="1"/>
        </dgm:presLayoutVars>
      </dgm:prSet>
      <dgm:spPr/>
    </dgm:pt>
    <dgm:pt modelId="{782C7B53-D9A5-4FC8-A618-7DF8FBBA6CC7}" type="pres">
      <dgm:prSet presAssocID="{8987F2E1-2B5B-44F5-A15A-15722983E2BE}" presName="sibTrans" presStyleLbl="sibTrans2D1" presStyleIdx="0" presStyleCnt="4"/>
      <dgm:spPr/>
    </dgm:pt>
    <dgm:pt modelId="{49134663-764A-4F58-B60C-D4B864D89323}" type="pres">
      <dgm:prSet presAssocID="{8987F2E1-2B5B-44F5-A15A-15722983E2BE}" presName="connectorText" presStyleLbl="sibTrans2D1" presStyleIdx="0" presStyleCnt="4"/>
      <dgm:spPr/>
    </dgm:pt>
    <dgm:pt modelId="{168E7C6B-9178-45F8-A94C-78DF62F51FBD}" type="pres">
      <dgm:prSet presAssocID="{9A582138-8D2F-441F-A2D6-0A9604E7AC71}" presName="node" presStyleLbl="node1" presStyleIdx="1" presStyleCnt="5" custScaleX="168569">
        <dgm:presLayoutVars>
          <dgm:bulletEnabled val="1"/>
        </dgm:presLayoutVars>
      </dgm:prSet>
      <dgm:spPr/>
    </dgm:pt>
    <dgm:pt modelId="{E03A60A9-7FAB-44DC-AFB4-9EC909CBA2C8}" type="pres">
      <dgm:prSet presAssocID="{256F3042-480A-48BB-9BAE-36BA6AB9D9E9}" presName="sibTrans" presStyleLbl="sibTrans2D1" presStyleIdx="1" presStyleCnt="4"/>
      <dgm:spPr/>
    </dgm:pt>
    <dgm:pt modelId="{CD3046F9-E448-475B-9EB0-8EA2DE3C1767}" type="pres">
      <dgm:prSet presAssocID="{256F3042-480A-48BB-9BAE-36BA6AB9D9E9}" presName="connectorText" presStyleLbl="sibTrans2D1" presStyleIdx="1" presStyleCnt="4"/>
      <dgm:spPr/>
    </dgm:pt>
    <dgm:pt modelId="{85D0E564-E8B0-40D3-8F5C-CE05C6EDE5F4}" type="pres">
      <dgm:prSet presAssocID="{741DECC4-57AC-4979-A0FC-C6CC838D3893}" presName="node" presStyleLbl="node1" presStyleIdx="2" presStyleCnt="5" custScaleX="168569">
        <dgm:presLayoutVars>
          <dgm:bulletEnabled val="1"/>
        </dgm:presLayoutVars>
      </dgm:prSet>
      <dgm:spPr/>
    </dgm:pt>
    <dgm:pt modelId="{A7A14EB7-28C2-4596-AE39-26594F23291A}" type="pres">
      <dgm:prSet presAssocID="{BD413973-460B-4861-B6AD-95930E9A6D7A}" presName="sibTrans" presStyleLbl="sibTrans2D1" presStyleIdx="2" presStyleCnt="4"/>
      <dgm:spPr/>
    </dgm:pt>
    <dgm:pt modelId="{7314343D-15E8-40DF-BBF6-BD4DD216D5A4}" type="pres">
      <dgm:prSet presAssocID="{BD413973-460B-4861-B6AD-95930E9A6D7A}" presName="connectorText" presStyleLbl="sibTrans2D1" presStyleIdx="2" presStyleCnt="4"/>
      <dgm:spPr/>
    </dgm:pt>
    <dgm:pt modelId="{569F149D-EB3B-409A-AF51-C4972780F5D6}" type="pres">
      <dgm:prSet presAssocID="{372A52B6-BFFD-4100-9102-8FC0A494BD87}" presName="node" presStyleLbl="node1" presStyleIdx="3" presStyleCnt="5" custScaleX="168569">
        <dgm:presLayoutVars>
          <dgm:bulletEnabled val="1"/>
        </dgm:presLayoutVars>
      </dgm:prSet>
      <dgm:spPr/>
    </dgm:pt>
    <dgm:pt modelId="{0AD84887-A0D4-47CE-AC0E-1CB2DD8880D2}" type="pres">
      <dgm:prSet presAssocID="{5D6E6D2E-E333-4B0C-B6CD-42F035378823}" presName="sibTrans" presStyleLbl="sibTrans2D1" presStyleIdx="3" presStyleCnt="4"/>
      <dgm:spPr/>
    </dgm:pt>
    <dgm:pt modelId="{CBAA8F6C-46CB-4016-86BC-E7495D2B5C4B}" type="pres">
      <dgm:prSet presAssocID="{5D6E6D2E-E333-4B0C-B6CD-42F035378823}" presName="connectorText" presStyleLbl="sibTrans2D1" presStyleIdx="3" presStyleCnt="4"/>
      <dgm:spPr/>
    </dgm:pt>
    <dgm:pt modelId="{09DE7FA1-F7C1-4279-A019-A4FD0198B099}" type="pres">
      <dgm:prSet presAssocID="{A04B5A45-6CE7-4BF4-89FC-A475B7867AC5}" presName="node" presStyleLbl="node1" presStyleIdx="4" presStyleCnt="5" custScaleX="168569">
        <dgm:presLayoutVars>
          <dgm:bulletEnabled val="1"/>
        </dgm:presLayoutVars>
      </dgm:prSet>
      <dgm:spPr/>
    </dgm:pt>
  </dgm:ptLst>
  <dgm:cxnLst>
    <dgm:cxn modelId="{16FD441D-78B4-439B-8A90-1AD11E07BECE}" type="presOf" srcId="{53639E99-E41C-4489-B0FC-8EC73395AE32}" destId="{1F7DD3B0-C832-47F9-A366-69F3BAE96691}" srcOrd="0" destOrd="0" presId="urn:microsoft.com/office/officeart/2005/8/layout/process2"/>
    <dgm:cxn modelId="{25EB692A-68A2-4186-AA35-3F234858B28E}" srcId="{84606F8C-8FC0-4038-BAED-8C60E3243B94}" destId="{A04B5A45-6CE7-4BF4-89FC-A475B7867AC5}" srcOrd="4" destOrd="0" parTransId="{EE09FFE4-5F93-4C0D-832F-095D774CC230}" sibTransId="{C8936661-BA85-4D3C-986D-C0660FD62047}"/>
    <dgm:cxn modelId="{EE652330-1275-4D5A-8E3B-CFB19E25C38A}" type="presOf" srcId="{BD413973-460B-4861-B6AD-95930E9A6D7A}" destId="{7314343D-15E8-40DF-BBF6-BD4DD216D5A4}" srcOrd="1" destOrd="0" presId="urn:microsoft.com/office/officeart/2005/8/layout/process2"/>
    <dgm:cxn modelId="{CFD15C3E-55D5-4C6D-A558-48B1860BC73F}" srcId="{84606F8C-8FC0-4038-BAED-8C60E3243B94}" destId="{9A582138-8D2F-441F-A2D6-0A9604E7AC71}" srcOrd="1" destOrd="0" parTransId="{15B4C576-A710-4F0A-98C7-54E6F8AEB842}" sibTransId="{256F3042-480A-48BB-9BAE-36BA6AB9D9E9}"/>
    <dgm:cxn modelId="{DADFE448-5979-447F-9171-F6837816D0C9}" type="presOf" srcId="{372A52B6-BFFD-4100-9102-8FC0A494BD87}" destId="{569F149D-EB3B-409A-AF51-C4972780F5D6}" srcOrd="0" destOrd="0" presId="urn:microsoft.com/office/officeart/2005/8/layout/process2"/>
    <dgm:cxn modelId="{D313B84D-43CF-4F02-BE0F-570658FD2D10}" srcId="{84606F8C-8FC0-4038-BAED-8C60E3243B94}" destId="{741DECC4-57AC-4979-A0FC-C6CC838D3893}" srcOrd="2" destOrd="0" parTransId="{66C733B8-2F9E-4767-AB8D-1C2EC0EE21D7}" sibTransId="{BD413973-460B-4861-B6AD-95930E9A6D7A}"/>
    <dgm:cxn modelId="{7D572C52-EAF9-4998-91F0-FBCE6F578326}" type="presOf" srcId="{8987F2E1-2B5B-44F5-A15A-15722983E2BE}" destId="{49134663-764A-4F58-B60C-D4B864D89323}" srcOrd="1" destOrd="0" presId="urn:microsoft.com/office/officeart/2005/8/layout/process2"/>
    <dgm:cxn modelId="{2D7C9578-6EA5-4AF3-978F-014F13CB974D}" srcId="{84606F8C-8FC0-4038-BAED-8C60E3243B94}" destId="{372A52B6-BFFD-4100-9102-8FC0A494BD87}" srcOrd="3" destOrd="0" parTransId="{20DE96D9-B73A-44BF-B357-03394570AF30}" sibTransId="{5D6E6D2E-E333-4B0C-B6CD-42F035378823}"/>
    <dgm:cxn modelId="{F1D9AD58-3096-4F45-807B-3B3FCDCD92C7}" type="presOf" srcId="{BD413973-460B-4861-B6AD-95930E9A6D7A}" destId="{A7A14EB7-28C2-4596-AE39-26594F23291A}" srcOrd="0" destOrd="0" presId="urn:microsoft.com/office/officeart/2005/8/layout/process2"/>
    <dgm:cxn modelId="{45026779-8E17-481D-BB06-9BF13367F67B}" type="presOf" srcId="{8987F2E1-2B5B-44F5-A15A-15722983E2BE}" destId="{782C7B53-D9A5-4FC8-A618-7DF8FBBA6CC7}" srcOrd="0" destOrd="0" presId="urn:microsoft.com/office/officeart/2005/8/layout/process2"/>
    <dgm:cxn modelId="{738B4284-2420-43AB-A836-05D49DCEDC88}" type="presOf" srcId="{A04B5A45-6CE7-4BF4-89FC-A475B7867AC5}" destId="{09DE7FA1-F7C1-4279-A019-A4FD0198B099}" srcOrd="0" destOrd="0" presId="urn:microsoft.com/office/officeart/2005/8/layout/process2"/>
    <dgm:cxn modelId="{0EE3F284-8E6F-478E-B9F7-B41463E61A97}" type="presOf" srcId="{256F3042-480A-48BB-9BAE-36BA6AB9D9E9}" destId="{E03A60A9-7FAB-44DC-AFB4-9EC909CBA2C8}" srcOrd="0" destOrd="0" presId="urn:microsoft.com/office/officeart/2005/8/layout/process2"/>
    <dgm:cxn modelId="{4E869788-A603-4F3A-9BD8-1726D4644C97}" type="presOf" srcId="{5D6E6D2E-E333-4B0C-B6CD-42F035378823}" destId="{0AD84887-A0D4-47CE-AC0E-1CB2DD8880D2}" srcOrd="0" destOrd="0" presId="urn:microsoft.com/office/officeart/2005/8/layout/process2"/>
    <dgm:cxn modelId="{B1DAD89E-001E-4B9A-9168-21A013597AF8}" srcId="{84606F8C-8FC0-4038-BAED-8C60E3243B94}" destId="{53639E99-E41C-4489-B0FC-8EC73395AE32}" srcOrd="0" destOrd="0" parTransId="{96B7D1CA-242D-45B2-B55E-C25AF31886C7}" sibTransId="{8987F2E1-2B5B-44F5-A15A-15722983E2BE}"/>
    <dgm:cxn modelId="{3F37A4AF-E7F9-4F70-ACA7-2A0C0883944D}" type="presOf" srcId="{741DECC4-57AC-4979-A0FC-C6CC838D3893}" destId="{85D0E564-E8B0-40D3-8F5C-CE05C6EDE5F4}" srcOrd="0" destOrd="0" presId="urn:microsoft.com/office/officeart/2005/8/layout/process2"/>
    <dgm:cxn modelId="{13C0ECB7-FD12-4B13-A8CF-6C146C7FE287}" type="presOf" srcId="{256F3042-480A-48BB-9BAE-36BA6AB9D9E9}" destId="{CD3046F9-E448-475B-9EB0-8EA2DE3C1767}" srcOrd="1" destOrd="0" presId="urn:microsoft.com/office/officeart/2005/8/layout/process2"/>
    <dgm:cxn modelId="{A576C8BA-FD32-4968-9707-402ABC0C20F4}" type="presOf" srcId="{5D6E6D2E-E333-4B0C-B6CD-42F035378823}" destId="{CBAA8F6C-46CB-4016-86BC-E7495D2B5C4B}" srcOrd="1" destOrd="0" presId="urn:microsoft.com/office/officeart/2005/8/layout/process2"/>
    <dgm:cxn modelId="{42E103F0-E7B1-4428-8457-573DCC49457E}" type="presOf" srcId="{9A582138-8D2F-441F-A2D6-0A9604E7AC71}" destId="{168E7C6B-9178-45F8-A94C-78DF62F51FBD}" srcOrd="0" destOrd="0" presId="urn:microsoft.com/office/officeart/2005/8/layout/process2"/>
    <dgm:cxn modelId="{5CA491FF-BD38-4AB5-B237-F859109FD69B}" type="presOf" srcId="{84606F8C-8FC0-4038-BAED-8C60E3243B94}" destId="{BF820D5C-3240-4890-A898-18527DFA121F}" srcOrd="0" destOrd="0" presId="urn:microsoft.com/office/officeart/2005/8/layout/process2"/>
    <dgm:cxn modelId="{6BE2798D-240D-4464-9F74-147D2DD10C6A}" type="presParOf" srcId="{BF820D5C-3240-4890-A898-18527DFA121F}" destId="{1F7DD3B0-C832-47F9-A366-69F3BAE96691}" srcOrd="0" destOrd="0" presId="urn:microsoft.com/office/officeart/2005/8/layout/process2"/>
    <dgm:cxn modelId="{DEA8D5D5-42C1-4102-9A70-8DA938B04725}" type="presParOf" srcId="{BF820D5C-3240-4890-A898-18527DFA121F}" destId="{782C7B53-D9A5-4FC8-A618-7DF8FBBA6CC7}" srcOrd="1" destOrd="0" presId="urn:microsoft.com/office/officeart/2005/8/layout/process2"/>
    <dgm:cxn modelId="{67241579-064F-49B2-AF4E-672CD88B4F80}" type="presParOf" srcId="{782C7B53-D9A5-4FC8-A618-7DF8FBBA6CC7}" destId="{49134663-764A-4F58-B60C-D4B864D89323}" srcOrd="0" destOrd="0" presId="urn:microsoft.com/office/officeart/2005/8/layout/process2"/>
    <dgm:cxn modelId="{6FBA7CE7-A2A2-42E9-AEBE-3C2D91B1E44C}" type="presParOf" srcId="{BF820D5C-3240-4890-A898-18527DFA121F}" destId="{168E7C6B-9178-45F8-A94C-78DF62F51FBD}" srcOrd="2" destOrd="0" presId="urn:microsoft.com/office/officeart/2005/8/layout/process2"/>
    <dgm:cxn modelId="{BDA577B4-78AB-4C0E-979F-48E8C0D241AC}" type="presParOf" srcId="{BF820D5C-3240-4890-A898-18527DFA121F}" destId="{E03A60A9-7FAB-44DC-AFB4-9EC909CBA2C8}" srcOrd="3" destOrd="0" presId="urn:microsoft.com/office/officeart/2005/8/layout/process2"/>
    <dgm:cxn modelId="{E28EBC7A-2C3B-45D2-BBB2-5A3B442052E5}" type="presParOf" srcId="{E03A60A9-7FAB-44DC-AFB4-9EC909CBA2C8}" destId="{CD3046F9-E448-475B-9EB0-8EA2DE3C1767}" srcOrd="0" destOrd="0" presId="urn:microsoft.com/office/officeart/2005/8/layout/process2"/>
    <dgm:cxn modelId="{0C2CC1B3-46B6-41DF-AF33-79D39EAF2583}" type="presParOf" srcId="{BF820D5C-3240-4890-A898-18527DFA121F}" destId="{85D0E564-E8B0-40D3-8F5C-CE05C6EDE5F4}" srcOrd="4" destOrd="0" presId="urn:microsoft.com/office/officeart/2005/8/layout/process2"/>
    <dgm:cxn modelId="{3BDA4A76-A7C8-4550-9AA8-3D342ED82694}" type="presParOf" srcId="{BF820D5C-3240-4890-A898-18527DFA121F}" destId="{A7A14EB7-28C2-4596-AE39-26594F23291A}" srcOrd="5" destOrd="0" presId="urn:microsoft.com/office/officeart/2005/8/layout/process2"/>
    <dgm:cxn modelId="{9D266CAC-053F-49E8-88AA-01FBBEB89785}" type="presParOf" srcId="{A7A14EB7-28C2-4596-AE39-26594F23291A}" destId="{7314343D-15E8-40DF-BBF6-BD4DD216D5A4}" srcOrd="0" destOrd="0" presId="urn:microsoft.com/office/officeart/2005/8/layout/process2"/>
    <dgm:cxn modelId="{C9636BE9-491E-4A62-95CB-8AB16AEF4797}" type="presParOf" srcId="{BF820D5C-3240-4890-A898-18527DFA121F}" destId="{569F149D-EB3B-409A-AF51-C4972780F5D6}" srcOrd="6" destOrd="0" presId="urn:microsoft.com/office/officeart/2005/8/layout/process2"/>
    <dgm:cxn modelId="{5BC82AC3-A02F-4E81-84D4-57CD33BC27E3}" type="presParOf" srcId="{BF820D5C-3240-4890-A898-18527DFA121F}" destId="{0AD84887-A0D4-47CE-AC0E-1CB2DD8880D2}" srcOrd="7" destOrd="0" presId="urn:microsoft.com/office/officeart/2005/8/layout/process2"/>
    <dgm:cxn modelId="{86AA7346-3A4A-416C-9DF0-8660D56ACE15}" type="presParOf" srcId="{0AD84887-A0D4-47CE-AC0E-1CB2DD8880D2}" destId="{CBAA8F6C-46CB-4016-86BC-E7495D2B5C4B}" srcOrd="0" destOrd="0" presId="urn:microsoft.com/office/officeart/2005/8/layout/process2"/>
    <dgm:cxn modelId="{0165327B-777B-4CB4-A879-6DE3AB6054D1}" type="presParOf" srcId="{BF820D5C-3240-4890-A898-18527DFA121F}" destId="{09DE7FA1-F7C1-4279-A019-A4FD0198B099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A6D921-8A00-40C3-B22C-230FBEB6E490}" type="doc">
      <dgm:prSet loTypeId="urn:microsoft.com/office/officeart/2005/8/layout/process4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EE1936E-C6A5-443F-98EB-4F5DE6F7DAE4}">
      <dgm:prSet phldrT="[Текст]" custT="1"/>
      <dgm:spPr>
        <a:xfrm>
          <a:off x="0" y="1545"/>
          <a:ext cx="6105525" cy="3162383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l">
            <a:spcBef>
              <a:spcPts val="600"/>
            </a:spcBef>
            <a:spcAft>
              <a:spcPts val="600"/>
            </a:spcAft>
            <a:buNone/>
          </a:pPr>
          <a:r>
            <a:rPr lang="ru-RU" sz="20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Западная группа:</a:t>
          </a:r>
        </a:p>
        <a:p>
          <a:pPr algn="l">
            <a:spcBef>
              <a:spcPct val="0"/>
            </a:spcBef>
            <a:spcAft>
              <a:spcPts val="0"/>
            </a:spcAft>
            <a:buNone/>
          </a:pPr>
          <a:r>
            <a:rPr lang="ru-RU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М</a:t>
          </a: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IN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индекс удовлетворенности качеством газоснабжения</a:t>
          </a:r>
        </a:p>
        <a:p>
          <a:pPr algn="l">
            <a:spcBef>
              <a:spcPct val="0"/>
            </a:spcBef>
            <a:spcAft>
              <a:spcPts val="0"/>
            </a:spcAft>
            <a:buNone/>
          </a:pPr>
          <a:r>
            <a:rPr lang="ru-RU" sz="1200" b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(отсутствует  в </a:t>
          </a:r>
          <a:r>
            <a:rPr lang="ru-RU" sz="1200" b="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Нюрбинском</a:t>
          </a:r>
          <a:r>
            <a:rPr lang="ru-RU" sz="1200" b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, Олекминском, </a:t>
          </a:r>
          <a:r>
            <a:rPr lang="ru-RU" sz="1200" b="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Сунтарском</a:t>
          </a:r>
          <a:r>
            <a:rPr lang="ru-RU" sz="1200" b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районах)</a:t>
          </a:r>
        </a:p>
        <a:p>
          <a:pPr algn="l">
            <a:spcBef>
              <a:spcPct val="0"/>
            </a:spcBef>
            <a:spcAft>
              <a:spcPts val="0"/>
            </a:spcAft>
            <a:buNone/>
          </a:pP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индекс удовлетворенности собственным материальным положением </a:t>
          </a:r>
          <a:r>
            <a:rPr lang="ru-RU" sz="1200" b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(Олекминский район 22,4, Верхневилюйский район 31,8)</a:t>
          </a:r>
        </a:p>
        <a:p>
          <a:pPr algn="l">
            <a:spcBef>
              <a:spcPct val="0"/>
            </a:spcBef>
            <a:spcAft>
              <a:spcPts val="0"/>
            </a:spcAft>
            <a:buNone/>
          </a:pP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индекс удовлетворенности качеством дошкольного образования  </a:t>
          </a:r>
          <a:r>
            <a:rPr lang="ru-RU" sz="1200" b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(Вилюйский 42,2)</a:t>
          </a:r>
          <a:endParaRPr lang="ru-RU" sz="1200" b="1" i="0" dirty="0">
            <a:solidFill>
              <a:srgbClr val="C00000"/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algn="l">
            <a:spcBef>
              <a:spcPct val="0"/>
            </a:spcBef>
            <a:spcAft>
              <a:spcPts val="0"/>
            </a:spcAft>
            <a:buNone/>
          </a:pPr>
          <a:r>
            <a:rPr lang="en-US" sz="1200" b="1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en-US" sz="12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индекс удовлетворенности качеством автомобильных дорог </a:t>
          </a:r>
        </a:p>
        <a:p>
          <a:pPr algn="l">
            <a:spcBef>
              <a:spcPct val="0"/>
            </a:spcBef>
            <a:spcAft>
              <a:spcPts val="0"/>
            </a:spcAft>
            <a:buNone/>
          </a:pP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(Олекминский район (-) 77,4, Нюрбинский район (-) 49,5, Верхневилюйский район (-) 35,6)</a:t>
          </a:r>
        </a:p>
      </dgm:t>
    </dgm:pt>
    <dgm:pt modelId="{E7A074D5-EB12-459C-82D9-ADE189BCEFBE}" type="sibTrans" cxnId="{1613A5BE-DD38-48BC-8DB7-67F7BB7269E3}">
      <dgm:prSet/>
      <dgm:spPr/>
      <dgm:t>
        <a:bodyPr/>
        <a:lstStyle/>
        <a:p>
          <a:endParaRPr lang="ru-RU"/>
        </a:p>
      </dgm:t>
    </dgm:pt>
    <dgm:pt modelId="{9ED65877-62F7-4210-B38B-825C25940B13}" type="parTrans" cxnId="{1613A5BE-DD38-48BC-8DB7-67F7BB7269E3}">
      <dgm:prSet/>
      <dgm:spPr/>
      <dgm:t>
        <a:bodyPr/>
        <a:lstStyle/>
        <a:p>
          <a:endParaRPr lang="ru-RU"/>
        </a:p>
      </dgm:t>
    </dgm:pt>
    <dgm:pt modelId="{C4A9B4C8-C00D-4D46-B14E-C622A3B24EE0}" type="pres">
      <dgm:prSet presAssocID="{A4A6D921-8A00-40C3-B22C-230FBEB6E490}" presName="Name0" presStyleCnt="0">
        <dgm:presLayoutVars>
          <dgm:dir/>
          <dgm:animLvl val="lvl"/>
          <dgm:resizeHandles val="exact"/>
        </dgm:presLayoutVars>
      </dgm:prSet>
      <dgm:spPr/>
    </dgm:pt>
    <dgm:pt modelId="{4B55B958-1518-41FE-8BAF-40DC54A870A2}" type="pres">
      <dgm:prSet presAssocID="{6EE1936E-C6A5-443F-98EB-4F5DE6F7DAE4}" presName="boxAndChildren" presStyleCnt="0"/>
      <dgm:spPr/>
    </dgm:pt>
    <dgm:pt modelId="{2205ED7A-168D-4DD0-A765-9ED19B434510}" type="pres">
      <dgm:prSet presAssocID="{6EE1936E-C6A5-443F-98EB-4F5DE6F7DAE4}" presName="parentTextBox" presStyleLbl="node1" presStyleIdx="0" presStyleCnt="1" custLinFactNeighborX="-1726" custLinFactNeighborY="-49"/>
      <dgm:spPr/>
    </dgm:pt>
  </dgm:ptLst>
  <dgm:cxnLst>
    <dgm:cxn modelId="{2EA6573A-7EF5-46A7-8B15-9B51773C6810}" type="presOf" srcId="{6EE1936E-C6A5-443F-98EB-4F5DE6F7DAE4}" destId="{2205ED7A-168D-4DD0-A765-9ED19B434510}" srcOrd="0" destOrd="0" presId="urn:microsoft.com/office/officeart/2005/8/layout/process4"/>
    <dgm:cxn modelId="{F05744AC-5BBF-4645-B2AE-1F03F9630097}" type="presOf" srcId="{A4A6D921-8A00-40C3-B22C-230FBEB6E490}" destId="{C4A9B4C8-C00D-4D46-B14E-C622A3B24EE0}" srcOrd="0" destOrd="0" presId="urn:microsoft.com/office/officeart/2005/8/layout/process4"/>
    <dgm:cxn modelId="{1613A5BE-DD38-48BC-8DB7-67F7BB7269E3}" srcId="{A4A6D921-8A00-40C3-B22C-230FBEB6E490}" destId="{6EE1936E-C6A5-443F-98EB-4F5DE6F7DAE4}" srcOrd="0" destOrd="0" parTransId="{9ED65877-62F7-4210-B38B-825C25940B13}" sibTransId="{E7A074D5-EB12-459C-82D9-ADE189BCEFBE}"/>
    <dgm:cxn modelId="{046F7FFB-E73E-4D9E-BF04-AD5557D281B7}" type="presParOf" srcId="{C4A9B4C8-C00D-4D46-B14E-C622A3B24EE0}" destId="{4B55B958-1518-41FE-8BAF-40DC54A870A2}" srcOrd="0" destOrd="0" presId="urn:microsoft.com/office/officeart/2005/8/layout/process4"/>
    <dgm:cxn modelId="{D00570FF-7C30-4D7D-8E98-923C3AE3B908}" type="presParOf" srcId="{4B55B958-1518-41FE-8BAF-40DC54A870A2}" destId="{2205ED7A-168D-4DD0-A765-9ED19B43451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A6D921-8A00-40C3-B22C-230FBEB6E490}" type="doc">
      <dgm:prSet loTypeId="urn:microsoft.com/office/officeart/2005/8/layout/process4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EE1936E-C6A5-443F-98EB-4F5DE6F7DAE4}">
      <dgm:prSet phldrT="[Текст]" custT="1"/>
      <dgm:spPr>
        <a:xfrm>
          <a:off x="0" y="4513"/>
          <a:ext cx="6029324" cy="4622731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marL="0" algn="l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ru-RU" sz="20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Центральная группа:</a:t>
          </a:r>
          <a:endParaRPr lang="en-US" sz="2000" b="1" i="0" dirty="0">
            <a:solidFill>
              <a:srgbClr val="002060"/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marL="36000" algn="l">
            <a:lnSpc>
              <a:spcPct val="100000"/>
            </a:lnSpc>
            <a:spcBef>
              <a:spcPts val="600"/>
            </a:spcBef>
            <a:spcAft>
              <a:spcPts val="0"/>
            </a:spcAft>
            <a:buNone/>
          </a:pPr>
          <a:r>
            <a:rPr lang="ru-RU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М</a:t>
          </a: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IN 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удовлетворенность качеством автомобильных дорог </a:t>
          </a:r>
          <a:r>
            <a:rPr lang="ru-RU" sz="1200" b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(Таттинский улус (-)84,0, Кобяйский район (-) 75,7, Чурапчинский улус (-) 75,0, Усть-Алданский (-) 76,4) </a:t>
          </a:r>
        </a:p>
        <a:p>
          <a:pPr marL="36000" algn="l">
            <a:lnSpc>
              <a:spcPct val="100000"/>
            </a:lnSpc>
            <a:spcBef>
              <a:spcPts val="600"/>
            </a:spcBef>
            <a:spcAft>
              <a:spcPts val="0"/>
            </a:spcAft>
            <a:buNone/>
          </a:pP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en-US" sz="12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оценка состояния здоровья</a:t>
          </a:r>
          <a:r>
            <a:rPr lang="ru-RU" sz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(Кобяйский район 17,5)</a:t>
          </a:r>
        </a:p>
        <a:p>
          <a:pPr marL="36000" algn="l">
            <a:lnSpc>
              <a:spcPct val="100000"/>
            </a:lnSpc>
            <a:spcBef>
              <a:spcPts val="600"/>
            </a:spcBef>
            <a:spcAft>
              <a:spcPts val="0"/>
            </a:spcAft>
            <a:buNone/>
          </a:pP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по качеству  электроснабжения 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(Мегино-Кангаласский район минус 3,9, Таттинский улус 0,0, Амгинский улус 18,0,  Чурапчинский улус 27,6)  </a:t>
          </a:r>
        </a:p>
        <a:p>
          <a:pPr marL="36000" algn="l">
            <a:lnSpc>
              <a:spcPct val="100000"/>
            </a:lnSpc>
            <a:spcBef>
              <a:spcPts val="600"/>
            </a:spcBef>
            <a:spcAft>
              <a:spcPts val="0"/>
            </a:spcAft>
            <a:buNone/>
          </a:pP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по качеству газоснабжения 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(отсутствует газ в </a:t>
          </a:r>
          <a:r>
            <a:rPr lang="ru-RU" sz="1200" b="0" i="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Амгинском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, Усть-</a:t>
          </a:r>
          <a:r>
            <a:rPr lang="ru-RU" sz="1200" b="0" i="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Алданском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и </a:t>
          </a:r>
          <a:r>
            <a:rPr lang="ru-RU" sz="1200" b="0" i="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Таттинском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районах, Мегино-Кангаласский район 7,8)</a:t>
          </a:r>
        </a:p>
        <a:p>
          <a:pPr marL="36000" algn="l">
            <a:lnSpc>
              <a:spcPct val="100000"/>
            </a:lnSpc>
            <a:spcBef>
              <a:spcPts val="600"/>
            </a:spcBef>
            <a:spcAft>
              <a:spcPts val="0"/>
            </a:spcAft>
            <a:buNone/>
          </a:pPr>
          <a:r>
            <a:rPr lang="en-US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экологической обстановкой </a:t>
          </a:r>
          <a:r>
            <a:rPr lang="ru-RU" sz="12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(Горный район (-)25,2)</a:t>
          </a:r>
        </a:p>
        <a:p>
          <a:pPr marL="36000" algn="l">
            <a:lnSpc>
              <a:spcPct val="100000"/>
            </a:lnSpc>
            <a:spcBef>
              <a:spcPts val="600"/>
            </a:spcBef>
            <a:spcAft>
              <a:spcPts val="0"/>
            </a:spcAft>
            <a:buNone/>
          </a:pPr>
          <a:r>
            <a:rPr lang="en-US" sz="1200" b="1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i="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собственным материальным положением </a:t>
          </a:r>
          <a:r>
            <a:rPr lang="ru-RU" sz="1200" b="0" i="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(Мегино-Кангаласский район 10,0, Кобяйский район 14,5, Хангаласский район 18,1)</a:t>
          </a:r>
        </a:p>
      </dgm:t>
    </dgm:pt>
    <dgm:pt modelId="{9ED65877-62F7-4210-B38B-825C25940B13}" type="parTrans" cxnId="{1613A5BE-DD38-48BC-8DB7-67F7BB7269E3}">
      <dgm:prSet/>
      <dgm:spPr/>
      <dgm:t>
        <a:bodyPr/>
        <a:lstStyle/>
        <a:p>
          <a:endParaRPr lang="ru-RU"/>
        </a:p>
      </dgm:t>
    </dgm:pt>
    <dgm:pt modelId="{E7A074D5-EB12-459C-82D9-ADE189BCEFBE}" type="sibTrans" cxnId="{1613A5BE-DD38-48BC-8DB7-67F7BB7269E3}">
      <dgm:prSet/>
      <dgm:spPr/>
      <dgm:t>
        <a:bodyPr/>
        <a:lstStyle/>
        <a:p>
          <a:endParaRPr lang="ru-RU"/>
        </a:p>
      </dgm:t>
    </dgm:pt>
    <dgm:pt modelId="{C4A9B4C8-C00D-4D46-B14E-C622A3B24EE0}" type="pres">
      <dgm:prSet presAssocID="{A4A6D921-8A00-40C3-B22C-230FBEB6E490}" presName="Name0" presStyleCnt="0">
        <dgm:presLayoutVars>
          <dgm:dir/>
          <dgm:animLvl val="lvl"/>
          <dgm:resizeHandles val="exact"/>
        </dgm:presLayoutVars>
      </dgm:prSet>
      <dgm:spPr/>
    </dgm:pt>
    <dgm:pt modelId="{4B55B958-1518-41FE-8BAF-40DC54A870A2}" type="pres">
      <dgm:prSet presAssocID="{6EE1936E-C6A5-443F-98EB-4F5DE6F7DAE4}" presName="boxAndChildren" presStyleCnt="0"/>
      <dgm:spPr/>
    </dgm:pt>
    <dgm:pt modelId="{2205ED7A-168D-4DD0-A765-9ED19B434510}" type="pres">
      <dgm:prSet presAssocID="{6EE1936E-C6A5-443F-98EB-4F5DE6F7DAE4}" presName="parentTextBox" presStyleLbl="node1" presStyleIdx="0" presStyleCnt="1" custLinFactNeighborX="-513" custLinFactNeighborY="-6967"/>
      <dgm:spPr/>
    </dgm:pt>
  </dgm:ptLst>
  <dgm:cxnLst>
    <dgm:cxn modelId="{2EA6573A-7EF5-46A7-8B15-9B51773C6810}" type="presOf" srcId="{6EE1936E-C6A5-443F-98EB-4F5DE6F7DAE4}" destId="{2205ED7A-168D-4DD0-A765-9ED19B434510}" srcOrd="0" destOrd="0" presId="urn:microsoft.com/office/officeart/2005/8/layout/process4"/>
    <dgm:cxn modelId="{F05744AC-5BBF-4645-B2AE-1F03F9630097}" type="presOf" srcId="{A4A6D921-8A00-40C3-B22C-230FBEB6E490}" destId="{C4A9B4C8-C00D-4D46-B14E-C622A3B24EE0}" srcOrd="0" destOrd="0" presId="urn:microsoft.com/office/officeart/2005/8/layout/process4"/>
    <dgm:cxn modelId="{1613A5BE-DD38-48BC-8DB7-67F7BB7269E3}" srcId="{A4A6D921-8A00-40C3-B22C-230FBEB6E490}" destId="{6EE1936E-C6A5-443F-98EB-4F5DE6F7DAE4}" srcOrd="0" destOrd="0" parTransId="{9ED65877-62F7-4210-B38B-825C25940B13}" sibTransId="{E7A074D5-EB12-459C-82D9-ADE189BCEFBE}"/>
    <dgm:cxn modelId="{046F7FFB-E73E-4D9E-BF04-AD5557D281B7}" type="presParOf" srcId="{C4A9B4C8-C00D-4D46-B14E-C622A3B24EE0}" destId="{4B55B958-1518-41FE-8BAF-40DC54A870A2}" srcOrd="0" destOrd="0" presId="urn:microsoft.com/office/officeart/2005/8/layout/process4"/>
    <dgm:cxn modelId="{D00570FF-7C30-4D7D-8E98-923C3AE3B908}" type="presParOf" srcId="{4B55B958-1518-41FE-8BAF-40DC54A870A2}" destId="{2205ED7A-168D-4DD0-A765-9ED19B43451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DD3B0-C832-47F9-A366-69F3BAE96691}">
      <dsp:nvSpPr>
        <dsp:cNvPr id="0" name=""/>
        <dsp:cNvSpPr/>
      </dsp:nvSpPr>
      <dsp:spPr>
        <a:xfrm>
          <a:off x="0" y="756"/>
          <a:ext cx="3718914" cy="884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МР «Горный улус» -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C00000"/>
              </a:solidFill>
            </a:rPr>
            <a:t>27,84</a:t>
          </a:r>
          <a:r>
            <a:rPr lang="ru-RU" sz="1600" kern="1200" dirty="0">
              <a:solidFill>
                <a:srgbClr val="C00000"/>
              </a:solidFill>
            </a:rPr>
            <a:t> 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5916" y="26672"/>
        <a:ext cx="3667082" cy="832990"/>
      </dsp:txXfrm>
    </dsp:sp>
    <dsp:sp modelId="{782C7B53-D9A5-4FC8-A618-7DF8FBBA6CC7}">
      <dsp:nvSpPr>
        <dsp:cNvPr id="0" name=""/>
        <dsp:cNvSpPr/>
      </dsp:nvSpPr>
      <dsp:spPr>
        <a:xfrm rot="5400000">
          <a:off x="1693552" y="907699"/>
          <a:ext cx="331808" cy="39816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1740006" y="940879"/>
        <a:ext cx="238901" cy="232266"/>
      </dsp:txXfrm>
    </dsp:sp>
    <dsp:sp modelId="{168E7C6B-9178-45F8-A94C-78DF62F51FBD}">
      <dsp:nvSpPr>
        <dsp:cNvPr id="0" name=""/>
        <dsp:cNvSpPr/>
      </dsp:nvSpPr>
      <dsp:spPr>
        <a:xfrm>
          <a:off x="0" y="1327989"/>
          <a:ext cx="3718914" cy="884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МО «Намский улус» </a:t>
          </a:r>
          <a:r>
            <a:rPr lang="ru-RU" sz="1600" kern="1200" dirty="0">
              <a:solidFill>
                <a:schemeClr val="tx1"/>
              </a:solidFill>
            </a:rPr>
            <a:t>-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C00000"/>
              </a:solidFill>
            </a:rPr>
            <a:t>27,69</a:t>
          </a:r>
          <a:r>
            <a:rPr lang="ru-RU" sz="1600" kern="1200" dirty="0">
              <a:solidFill>
                <a:schemeClr val="accent5">
                  <a:lumMod val="50000"/>
                </a:schemeClr>
              </a:solidFill>
            </a:rPr>
            <a:t> </a:t>
          </a:r>
        </a:p>
      </dsp:txBody>
      <dsp:txXfrm>
        <a:off x="25916" y="1353905"/>
        <a:ext cx="3667082" cy="832990"/>
      </dsp:txXfrm>
    </dsp:sp>
    <dsp:sp modelId="{E03A60A9-7FAB-44DC-AFB4-9EC909CBA2C8}">
      <dsp:nvSpPr>
        <dsp:cNvPr id="0" name=""/>
        <dsp:cNvSpPr/>
      </dsp:nvSpPr>
      <dsp:spPr>
        <a:xfrm rot="5400000">
          <a:off x="1693552" y="2234932"/>
          <a:ext cx="331808" cy="39816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1740006" y="2268112"/>
        <a:ext cx="238901" cy="232266"/>
      </dsp:txXfrm>
    </dsp:sp>
    <dsp:sp modelId="{85D0E564-E8B0-40D3-8F5C-CE05C6EDE5F4}">
      <dsp:nvSpPr>
        <dsp:cNvPr id="0" name=""/>
        <dsp:cNvSpPr/>
      </dsp:nvSpPr>
      <dsp:spPr>
        <a:xfrm>
          <a:off x="0" y="2655222"/>
          <a:ext cx="3718914" cy="884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МР «Нюрбинский район»</a:t>
          </a:r>
          <a:r>
            <a:rPr lang="ru-RU" sz="1600" kern="1200" dirty="0">
              <a:solidFill>
                <a:schemeClr val="tx1"/>
              </a:solidFill>
            </a:rPr>
            <a:t> -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C00000"/>
              </a:solidFill>
            </a:rPr>
            <a:t>27,66</a:t>
          </a:r>
          <a:r>
            <a:rPr lang="ru-RU" sz="1600" kern="1200" dirty="0">
              <a:solidFill>
                <a:srgbClr val="C00000"/>
              </a:solidFill>
            </a:rPr>
            <a:t> 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5916" y="2681138"/>
        <a:ext cx="3667082" cy="832990"/>
      </dsp:txXfrm>
    </dsp:sp>
    <dsp:sp modelId="{A7A14EB7-28C2-4596-AE39-26594F23291A}">
      <dsp:nvSpPr>
        <dsp:cNvPr id="0" name=""/>
        <dsp:cNvSpPr/>
      </dsp:nvSpPr>
      <dsp:spPr>
        <a:xfrm rot="5400000">
          <a:off x="1693552" y="3562165"/>
          <a:ext cx="331808" cy="39816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1740006" y="3595345"/>
        <a:ext cx="238901" cy="232266"/>
      </dsp:txXfrm>
    </dsp:sp>
    <dsp:sp modelId="{569F149D-EB3B-409A-AF51-C4972780F5D6}">
      <dsp:nvSpPr>
        <dsp:cNvPr id="0" name=""/>
        <dsp:cNvSpPr/>
      </dsp:nvSpPr>
      <dsp:spPr>
        <a:xfrm>
          <a:off x="0" y="3982456"/>
          <a:ext cx="3718914" cy="884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МО «Нерюнгринский район»</a:t>
          </a:r>
          <a:r>
            <a:rPr lang="ru-RU" sz="1600" kern="1200" dirty="0">
              <a:solidFill>
                <a:schemeClr val="tx1"/>
              </a:solidFill>
            </a:rPr>
            <a:t> -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C00000"/>
              </a:solidFill>
            </a:rPr>
            <a:t>27,27 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5916" y="4008372"/>
        <a:ext cx="3667082" cy="832990"/>
      </dsp:txXfrm>
    </dsp:sp>
    <dsp:sp modelId="{0AD84887-A0D4-47CE-AC0E-1CB2DD8880D2}">
      <dsp:nvSpPr>
        <dsp:cNvPr id="0" name=""/>
        <dsp:cNvSpPr/>
      </dsp:nvSpPr>
      <dsp:spPr>
        <a:xfrm rot="5400000">
          <a:off x="1693552" y="4889398"/>
          <a:ext cx="331808" cy="39816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1740006" y="4922578"/>
        <a:ext cx="238901" cy="232266"/>
      </dsp:txXfrm>
    </dsp:sp>
    <dsp:sp modelId="{09DE7FA1-F7C1-4279-A019-A4FD0198B099}">
      <dsp:nvSpPr>
        <dsp:cNvPr id="0" name=""/>
        <dsp:cNvSpPr/>
      </dsp:nvSpPr>
      <dsp:spPr>
        <a:xfrm>
          <a:off x="0" y="5309689"/>
          <a:ext cx="3718914" cy="8848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МР «Сунтарский улус (район)» </a:t>
          </a:r>
          <a:r>
            <a:rPr lang="ru-RU" sz="1600" kern="1200" dirty="0">
              <a:solidFill>
                <a:schemeClr val="tx1"/>
              </a:solidFill>
            </a:rPr>
            <a:t>-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C00000"/>
              </a:solidFill>
            </a:rPr>
            <a:t>26,64 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5916" y="5335605"/>
        <a:ext cx="3667082" cy="832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5ED7A-168D-4DD0-A765-9ED19B434510}">
      <dsp:nvSpPr>
        <dsp:cNvPr id="0" name=""/>
        <dsp:cNvSpPr/>
      </dsp:nvSpPr>
      <dsp:spPr>
        <a:xfrm>
          <a:off x="0" y="0"/>
          <a:ext cx="5332707" cy="2183638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Западная группа: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М</a:t>
          </a: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IN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индекс удовлетворенности качеством газоснабжения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(отсутствует  в </a:t>
          </a:r>
          <a:r>
            <a:rPr lang="ru-RU" sz="1200" b="0" kern="120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Нюрбинском</a:t>
          </a:r>
          <a:r>
            <a:rPr lang="ru-RU" sz="1200" b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, Олекминском, </a:t>
          </a:r>
          <a:r>
            <a:rPr lang="ru-RU" sz="1200" b="0" kern="120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Сунтарском</a:t>
          </a:r>
          <a:r>
            <a:rPr lang="ru-RU" sz="1200" b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районах)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индекс удовлетворенности собственным материальным положением </a:t>
          </a:r>
          <a:r>
            <a:rPr lang="ru-RU" sz="1200" b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(Олекминский район 22,4, Верхневилюйский район 31,8)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индекс удовлетворенности качеством дошкольного образования  </a:t>
          </a:r>
          <a:r>
            <a:rPr lang="ru-RU" sz="1200" b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(Вилюйский 42,2)</a:t>
          </a:r>
          <a:endParaRPr lang="ru-RU" sz="1200" b="1" i="0" kern="1200" dirty="0">
            <a:solidFill>
              <a:srgbClr val="C00000"/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en-US" sz="12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индекс удовлетворенности качеством автомобильных дорог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(Олекминский район (-) 77,4, Нюрбинский район (-) 49,5, Верхневилюйский район (-) 35,6)</a:t>
          </a:r>
        </a:p>
      </dsp:txBody>
      <dsp:txXfrm>
        <a:off x="0" y="0"/>
        <a:ext cx="5332707" cy="21836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5ED7A-168D-4DD0-A765-9ED19B434510}">
      <dsp:nvSpPr>
        <dsp:cNvPr id="0" name=""/>
        <dsp:cNvSpPr/>
      </dsp:nvSpPr>
      <dsp:spPr>
        <a:xfrm>
          <a:off x="0" y="0"/>
          <a:ext cx="5769047" cy="2311362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Центральная группа:</a:t>
          </a:r>
          <a:endParaRPr lang="en-US" sz="2000" b="1" i="0" kern="1200" dirty="0">
            <a:solidFill>
              <a:srgbClr val="002060"/>
            </a:solidFill>
            <a:latin typeface="Arial Narrow" panose="020B0606020202030204" pitchFamily="34" charset="0"/>
            <a:ea typeface="+mn-ea"/>
            <a:cs typeface="+mn-cs"/>
          </a:endParaRPr>
        </a:p>
        <a:p>
          <a:pPr marL="36000" lvl="0" indent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М</a:t>
          </a: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IN 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удовлетворенность качеством автомобильных дорог </a:t>
          </a:r>
          <a:r>
            <a:rPr lang="ru-RU" sz="1200" b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(Таттинский улус (-)84,0, Кобяйский район (-) 75,7, Чурапчинский улус (-) 75,0, Усть-Алданский (-) 76,4) </a:t>
          </a:r>
        </a:p>
        <a:p>
          <a:pPr marL="36000" lvl="0" indent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en-US" sz="12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оценка состояния здоровья</a:t>
          </a:r>
          <a:r>
            <a:rPr lang="ru-RU" sz="120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(Кобяйский район 17,5)</a:t>
          </a:r>
        </a:p>
        <a:p>
          <a:pPr marL="36000" lvl="0" indent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по качеству  электроснабжения 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(Мегино-Кангаласский район минус 3,9, Таттинский улус 0,0, Амгинский улус 18,0,  Чурапчинский улус 27,6)  </a:t>
          </a:r>
        </a:p>
        <a:p>
          <a:pPr marL="36000" lvl="0" indent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по качеству газоснабжения 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(отсутствует газ в </a:t>
          </a:r>
          <a:r>
            <a:rPr lang="ru-RU" sz="1200" b="0" i="0" kern="120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Амгинском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, Усть-</a:t>
          </a:r>
          <a:r>
            <a:rPr lang="ru-RU" sz="1200" b="0" i="0" kern="120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Алданском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и </a:t>
          </a:r>
          <a:r>
            <a:rPr lang="ru-RU" sz="1200" b="0" i="0" kern="1200" dirty="0" err="1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Таттинском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районах, Мегино-Кангаласский район 7,8)</a:t>
          </a:r>
        </a:p>
        <a:p>
          <a:pPr marL="36000" lvl="0" indent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экологической обстановкой </a:t>
          </a:r>
          <a:r>
            <a:rPr lang="ru-RU" sz="12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(Горный район (-)25,2)</a:t>
          </a:r>
        </a:p>
        <a:p>
          <a:pPr marL="36000" lvl="0" indent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MIN</a:t>
          </a:r>
          <a:r>
            <a:rPr lang="ru-RU" sz="1200" b="1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 </a:t>
          </a:r>
          <a:r>
            <a:rPr lang="ru-RU" sz="1200" b="1" i="0" kern="1200" dirty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rPr>
            <a:t>удовлетворенности собственным материальным положением </a:t>
          </a:r>
          <a:r>
            <a:rPr lang="ru-RU" sz="1200" b="0" i="0" kern="1200" dirty="0">
              <a:solidFill>
                <a:srgbClr val="C00000"/>
              </a:solidFill>
              <a:latin typeface="Arial Narrow" panose="020B0606020202030204" pitchFamily="34" charset="0"/>
              <a:ea typeface="+mn-ea"/>
              <a:cs typeface="+mn-cs"/>
            </a:rPr>
            <a:t>(Мегино-Кангаласский район 10,0, Кобяйский район 14,5, Хангаласский район 18,1)</a:t>
          </a:r>
        </a:p>
      </dsp:txBody>
      <dsp:txXfrm>
        <a:off x="0" y="0"/>
        <a:ext cx="5769047" cy="2311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74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2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7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76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31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72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07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07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5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38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6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D250-7060-4BDF-B9DF-C842F05FBA57}" type="datetimeFigureOut">
              <a:rPr lang="ru-RU" smtClean="0"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34D0-6D41-4083-AD8F-623B39DF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9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t="1105" r="-157" b="19550"/>
          <a:stretch/>
        </p:blipFill>
        <p:spPr>
          <a:xfrm>
            <a:off x="9525" y="-22440"/>
            <a:ext cx="12192000" cy="683895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702503" y="3429000"/>
            <a:ext cx="7952468" cy="23761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sah-RU" sz="3600" b="1" dirty="0">
                <a:latin typeface="Arial Narrow" panose="020B0606020202030204" pitchFamily="34" charset="0"/>
              </a:rPr>
              <a:t>Об итогах</a:t>
            </a:r>
            <a:r>
              <a:rPr lang="ru-RU" sz="3600" b="1" dirty="0">
                <a:latin typeface="Arial Narrow" panose="020B0606020202030204" pitchFamily="34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3600" b="1" dirty="0">
                <a:latin typeface="Arial Narrow" panose="020B0606020202030204" pitchFamily="34" charset="0"/>
              </a:rPr>
              <a:t>рейтинга оценки качества жизни населения муниципальных районов Республики Саха (Якутия)</a:t>
            </a:r>
            <a:r>
              <a:rPr lang="sah-RU" sz="3600" b="1" dirty="0">
                <a:latin typeface="Arial Narrow" panose="020B0606020202030204" pitchFamily="34" charset="0"/>
              </a:rPr>
              <a:t> за 2023 г.</a:t>
            </a:r>
            <a:endParaRPr lang="ru-RU" sz="36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868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490594" y="0"/>
            <a:ext cx="1212061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34100" y="655771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D9BE469E-81F8-4079-A29F-9E48016B5D6F}"/>
              </a:ext>
            </a:extLst>
          </p:cNvPr>
          <p:cNvSpPr txBox="1">
            <a:spLocks/>
          </p:cNvSpPr>
          <p:nvPr/>
        </p:nvSpPr>
        <p:spPr>
          <a:xfrm>
            <a:off x="7485970" y="268261"/>
            <a:ext cx="3712404" cy="248724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glow>
              <a:schemeClr val="accent1"/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ТОП-5 </a:t>
            </a:r>
            <a:b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лучших районов </a:t>
            </a:r>
            <a:b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Республики Саха (Якутия)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0" name="Объект 3">
            <a:extLst>
              <a:ext uri="{FF2B5EF4-FFF2-40B4-BE49-F238E27FC236}">
                <a16:creationId xmlns:a16="http://schemas.microsoft.com/office/drawing/2014/main" id="{AFC44CA8-30B1-4E53-869D-CF0775EE38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689583"/>
              </p:ext>
            </p:extLst>
          </p:nvPr>
        </p:nvGraphicFramePr>
        <p:xfrm>
          <a:off x="-117180" y="354782"/>
          <a:ext cx="3718914" cy="6195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id="{6A1D08D4-8544-4A49-A895-1E19C8B60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149398"/>
              </p:ext>
            </p:extLst>
          </p:nvPr>
        </p:nvGraphicFramePr>
        <p:xfrm>
          <a:off x="3900095" y="3276192"/>
          <a:ext cx="7558480" cy="33135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{912C8C85-51F0-491E-9774-3900AFEF0FD7}</a:tableStyleId>
              </a:tblPr>
              <a:tblGrid>
                <a:gridCol w="1511696">
                  <a:extLst>
                    <a:ext uri="{9D8B030D-6E8A-4147-A177-3AD203B41FA5}">
                      <a16:colId xmlns:a16="http://schemas.microsoft.com/office/drawing/2014/main" val="2124703719"/>
                    </a:ext>
                  </a:extLst>
                </a:gridCol>
                <a:gridCol w="1511696">
                  <a:extLst>
                    <a:ext uri="{9D8B030D-6E8A-4147-A177-3AD203B41FA5}">
                      <a16:colId xmlns:a16="http://schemas.microsoft.com/office/drawing/2014/main" val="1572456454"/>
                    </a:ext>
                  </a:extLst>
                </a:gridCol>
                <a:gridCol w="1511696">
                  <a:extLst>
                    <a:ext uri="{9D8B030D-6E8A-4147-A177-3AD203B41FA5}">
                      <a16:colId xmlns:a16="http://schemas.microsoft.com/office/drawing/2014/main" val="3027994397"/>
                    </a:ext>
                  </a:extLst>
                </a:gridCol>
                <a:gridCol w="1511696">
                  <a:extLst>
                    <a:ext uri="{9D8B030D-6E8A-4147-A177-3AD203B41FA5}">
                      <a16:colId xmlns:a16="http://schemas.microsoft.com/office/drawing/2014/main" val="2507357102"/>
                    </a:ext>
                  </a:extLst>
                </a:gridCol>
                <a:gridCol w="1511696">
                  <a:extLst>
                    <a:ext uri="{9D8B030D-6E8A-4147-A177-3AD203B41FA5}">
                      <a16:colId xmlns:a16="http://schemas.microsoft.com/office/drawing/2014/main" val="2547593256"/>
                    </a:ext>
                  </a:extLst>
                </a:gridCol>
              </a:tblGrid>
              <a:tr h="7954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Арктическая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Западная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Центральная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Промышленная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980247260"/>
                  </a:ext>
                </a:extLst>
              </a:tr>
              <a:tr h="12590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ЛИДЕРЫ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«Анабарский национальный (долгано-эвенкийский) улус (район)»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«Нюрбинский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район»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«Горный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улус»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МО «Нерюнгринский район»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868243207"/>
                  </a:ext>
                </a:extLst>
              </a:tr>
              <a:tr h="12590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ОТСТАЮЩИЕ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«Аллаиховский улус (район)»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«Олекминский район»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«Кобяйский улус (район)»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«Усть-Майский улус (район)»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590436418"/>
                  </a:ext>
                </a:extLst>
              </a:tr>
            </a:tbl>
          </a:graphicData>
        </a:graphic>
      </p:graphicFrame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23F1F6D-E762-42DF-B725-7B66D76CF0F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556" y="394472"/>
            <a:ext cx="3718913" cy="2487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379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490594" y="0"/>
            <a:ext cx="1212061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34100" y="655771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graphicFrame>
        <p:nvGraphicFramePr>
          <p:cNvPr id="11" name="Объект 4">
            <a:extLst>
              <a:ext uri="{FF2B5EF4-FFF2-40B4-BE49-F238E27FC236}">
                <a16:creationId xmlns:a16="http://schemas.microsoft.com/office/drawing/2014/main" id="{1084831D-E345-44BE-B5A6-75FBE5137F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719449"/>
              </p:ext>
            </p:extLst>
          </p:nvPr>
        </p:nvGraphicFramePr>
        <p:xfrm>
          <a:off x="302003" y="931178"/>
          <a:ext cx="4320331" cy="562182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1094793">
                  <a:extLst>
                    <a:ext uri="{9D8B030D-6E8A-4147-A177-3AD203B41FA5}">
                      <a16:colId xmlns:a16="http://schemas.microsoft.com/office/drawing/2014/main" val="3925514261"/>
                    </a:ext>
                  </a:extLst>
                </a:gridCol>
                <a:gridCol w="2222024">
                  <a:extLst>
                    <a:ext uri="{9D8B030D-6E8A-4147-A177-3AD203B41FA5}">
                      <a16:colId xmlns:a16="http://schemas.microsoft.com/office/drawing/2014/main" val="784504878"/>
                    </a:ext>
                  </a:extLst>
                </a:gridCol>
                <a:gridCol w="1003514">
                  <a:extLst>
                    <a:ext uri="{9D8B030D-6E8A-4147-A177-3AD203B41FA5}">
                      <a16:colId xmlns:a16="http://schemas.microsoft.com/office/drawing/2014/main" val="2005448150"/>
                    </a:ext>
                  </a:extLst>
                </a:gridCol>
              </a:tblGrid>
              <a:tr h="46120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Место в общем рейтинге 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Наименование МР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Балл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455491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«Горный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27,84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247524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«Намский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27,69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034906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«Нюрбинский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27,66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900162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«Нерюнгринский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27,27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767226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«Сунтарский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26,64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342666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«Мирнинский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26,31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781317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«Чурапчинский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25,78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826399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«Вилюйский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25,64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637623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«Алданский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25,55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442160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«Хангаласский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25,45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946724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«Мегино-Кангаласский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25,20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06253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«Амгинский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25,11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532392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«Верхневилюйский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771828"/>
                  </a:ext>
                </a:extLst>
              </a:tr>
              <a:tr h="3151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МР «Анабарский национальный (долгано-эвенкийский)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627600"/>
                  </a:ext>
                </a:extLst>
              </a:tr>
              <a:tr h="3151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«Оленекский эвенкийский национальный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22,86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7227662"/>
                  </a:ext>
                </a:extLst>
              </a:tr>
              <a:tr h="28789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16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«Усть-Алданский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22,12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327802"/>
                  </a:ext>
                </a:extLst>
              </a:tr>
              <a:tr h="29311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17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«Таттинский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22,07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8864"/>
                  </a:ext>
                </a:extLst>
              </a:tr>
            </a:tbl>
          </a:graphicData>
        </a:graphic>
      </p:graphicFrame>
      <p:graphicFrame>
        <p:nvGraphicFramePr>
          <p:cNvPr id="12" name="Объект 4">
            <a:extLst>
              <a:ext uri="{FF2B5EF4-FFF2-40B4-BE49-F238E27FC236}">
                <a16:creationId xmlns:a16="http://schemas.microsoft.com/office/drawing/2014/main" id="{361AEEC1-62C9-4966-9D0E-8F3D551A1A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0640349"/>
              </p:ext>
            </p:extLst>
          </p:nvPr>
        </p:nvGraphicFramePr>
        <p:xfrm>
          <a:off x="4792295" y="955154"/>
          <a:ext cx="4181166" cy="563428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1006679">
                  <a:extLst>
                    <a:ext uri="{9D8B030D-6E8A-4147-A177-3AD203B41FA5}">
                      <a16:colId xmlns:a16="http://schemas.microsoft.com/office/drawing/2014/main" val="3925514261"/>
                    </a:ext>
                  </a:extLst>
                </a:gridCol>
                <a:gridCol w="2206304">
                  <a:extLst>
                    <a:ext uri="{9D8B030D-6E8A-4147-A177-3AD203B41FA5}">
                      <a16:colId xmlns:a16="http://schemas.microsoft.com/office/drawing/2014/main" val="784504878"/>
                    </a:ext>
                  </a:extLst>
                </a:gridCol>
                <a:gridCol w="968183">
                  <a:extLst>
                    <a:ext uri="{9D8B030D-6E8A-4147-A177-3AD203B41FA5}">
                      <a16:colId xmlns:a16="http://schemas.microsoft.com/office/drawing/2014/main" val="2005448150"/>
                    </a:ext>
                  </a:extLst>
                </a:gridCol>
              </a:tblGrid>
              <a:tr h="63393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Место в общем рейтинге 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Наименование МР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Балл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455491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18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«Ленский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247524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19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«Булунский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19,46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034906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«Среднеколымский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900162"/>
                  </a:ext>
                </a:extLst>
              </a:tr>
              <a:tr h="32590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«Жиганский национальный эвенкийский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18,18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767226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22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«Верхоянский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18,17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342666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23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«Усть-Янский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17,67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781317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«Момский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16,87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826399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«Оймяконский улус»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16,84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637623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26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«Томпонский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16,27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442160"/>
                  </a:ext>
                </a:extLst>
              </a:tr>
              <a:tr h="32590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27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«Эвено-Бытантайский национальный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14,71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946724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28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Усть-Майский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14,06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06253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29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«Нижнеколымский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13,92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532392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«Верхнеколымский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13,91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771828"/>
                  </a:ext>
                </a:extLst>
              </a:tr>
              <a:tr h="3121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«Абыйский улус (район)»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13,81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627600"/>
                  </a:ext>
                </a:extLst>
              </a:tr>
              <a:tr h="31210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«Аллаиховский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11,04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7227662"/>
                  </a:ext>
                </a:extLst>
              </a:tr>
              <a:tr h="28513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«Олекминский район»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10,64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327802"/>
                  </a:ext>
                </a:extLst>
              </a:tr>
              <a:tr h="29030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34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«Кобяйский улус (район)»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8864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406BCCA1-C747-498D-8F97-873F196BE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926774"/>
              </p:ext>
            </p:extLst>
          </p:nvPr>
        </p:nvGraphicFramePr>
        <p:xfrm>
          <a:off x="9306836" y="5365837"/>
          <a:ext cx="2714587" cy="119962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626728">
                  <a:extLst>
                    <a:ext uri="{9D8B030D-6E8A-4147-A177-3AD203B41FA5}">
                      <a16:colId xmlns:a16="http://schemas.microsoft.com/office/drawing/2014/main" val="2239873573"/>
                    </a:ext>
                  </a:extLst>
                </a:gridCol>
                <a:gridCol w="2087859">
                  <a:extLst>
                    <a:ext uri="{9D8B030D-6E8A-4147-A177-3AD203B41FA5}">
                      <a16:colId xmlns:a16="http://schemas.microsoft.com/office/drawing/2014/main" val="2713345219"/>
                    </a:ext>
                  </a:extLst>
                </a:gridCol>
              </a:tblGrid>
              <a:tr h="299907"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Центральная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660976"/>
                  </a:ext>
                </a:extLst>
              </a:tr>
              <a:tr h="299907"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Западная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288777"/>
                  </a:ext>
                </a:extLst>
              </a:tr>
              <a:tr h="299907"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Промышленная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980414"/>
                  </a:ext>
                </a:extLst>
              </a:tr>
              <a:tr h="299907"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Арктическая 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702822"/>
                  </a:ext>
                </a:extLst>
              </a:tr>
            </a:tbl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EC139C4-F8CA-4574-B6BD-FCE508B952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" t="3896" r="2710" b="7234"/>
          <a:stretch/>
        </p:blipFill>
        <p:spPr>
          <a:xfrm>
            <a:off x="9248814" y="941208"/>
            <a:ext cx="2714586" cy="2312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4196934-FA6B-4717-8604-787BE4A023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836" y="3426524"/>
            <a:ext cx="2714585" cy="1815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55D925D3-8A4B-4BDB-8B95-0B2A62EC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-19719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Arial Narrow" panose="020B0606020202030204" pitchFamily="34" charset="0"/>
              </a:rPr>
              <a:t>Итоги ОБЩЕГО РЕЙТИНГА МР по качеству жизни населения  </a:t>
            </a:r>
            <a:br>
              <a:rPr lang="ru-RU" sz="2000" b="1" dirty="0">
                <a:latin typeface="Arial Narrow" panose="020B0606020202030204" pitchFamily="34" charset="0"/>
              </a:rPr>
            </a:br>
            <a:r>
              <a:rPr lang="ru-RU" sz="2000" b="1" dirty="0">
                <a:latin typeface="Arial Narrow" panose="020B0606020202030204" pitchFamily="34" charset="0"/>
              </a:rPr>
              <a:t>в Республике Саха (Якутия) по итогам 2023 года</a:t>
            </a:r>
            <a:endParaRPr lang="ru-RU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65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490594" y="0"/>
            <a:ext cx="1212061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34100" y="655771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4A35E7F-1372-49AA-BE51-20AB21950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369" y="222328"/>
            <a:ext cx="10515600" cy="4989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latin typeface="Arial Narrow" panose="020B0606020202030204" pitchFamily="34" charset="0"/>
              </a:rPr>
              <a:t>Итоги ОБЩЕГО РЕЙТИНГА МР по качеству жизни населения  </a:t>
            </a:r>
            <a:br>
              <a:rPr lang="ru-RU" sz="2000" b="1" dirty="0">
                <a:latin typeface="Arial Narrow" panose="020B0606020202030204" pitchFamily="34" charset="0"/>
              </a:rPr>
            </a:br>
            <a:r>
              <a:rPr lang="ru-RU" sz="2000" b="1" dirty="0">
                <a:latin typeface="Arial Narrow" panose="020B0606020202030204" pitchFamily="34" charset="0"/>
              </a:rPr>
              <a:t>в Республике Саха (Якутия) по итогам 2023 года</a:t>
            </a:r>
            <a:endParaRPr lang="ru-RU" dirty="0">
              <a:latin typeface="Arial Narrow" panose="020B0606020202030204" pitchFamily="34" charset="0"/>
            </a:endParaRPr>
          </a:p>
        </p:txBody>
      </p:sp>
      <p:graphicFrame>
        <p:nvGraphicFramePr>
          <p:cNvPr id="11" name="Объект 5">
            <a:extLst>
              <a:ext uri="{FF2B5EF4-FFF2-40B4-BE49-F238E27FC236}">
                <a16:creationId xmlns:a16="http://schemas.microsoft.com/office/drawing/2014/main" id="{73905082-2D56-4856-AD90-217A84F2D5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2850058"/>
              </p:ext>
            </p:extLst>
          </p:nvPr>
        </p:nvGraphicFramePr>
        <p:xfrm>
          <a:off x="1121059" y="3542137"/>
          <a:ext cx="6207392" cy="319047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104630">
                  <a:extLst>
                    <a:ext uri="{9D8B030D-6E8A-4147-A177-3AD203B41FA5}">
                      <a16:colId xmlns:a16="http://schemas.microsoft.com/office/drawing/2014/main" val="3600117229"/>
                    </a:ext>
                  </a:extLst>
                </a:gridCol>
                <a:gridCol w="1001272">
                  <a:extLst>
                    <a:ext uri="{9D8B030D-6E8A-4147-A177-3AD203B41FA5}">
                      <a16:colId xmlns:a16="http://schemas.microsoft.com/office/drawing/2014/main" val="1091689182"/>
                    </a:ext>
                  </a:extLst>
                </a:gridCol>
                <a:gridCol w="2907934">
                  <a:extLst>
                    <a:ext uri="{9D8B030D-6E8A-4147-A177-3AD203B41FA5}">
                      <a16:colId xmlns:a16="http://schemas.microsoft.com/office/drawing/2014/main" val="521974401"/>
                    </a:ext>
                  </a:extLst>
                </a:gridCol>
                <a:gridCol w="1193556">
                  <a:extLst>
                    <a:ext uri="{9D8B030D-6E8A-4147-A177-3AD203B41FA5}">
                      <a16:colId xmlns:a16="http://schemas.microsoft.com/office/drawing/2014/main" val="1628267890"/>
                    </a:ext>
                  </a:extLst>
                </a:gridCol>
              </a:tblGrid>
              <a:tr h="4904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общем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рейтинге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рейтинге группы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РС(Я)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9364891"/>
                  </a:ext>
                </a:extLst>
              </a:tr>
              <a:tr h="319697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«Анабарский национальный (долгано-эвенкийский) улус (район)»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24,22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0908213"/>
                  </a:ext>
                </a:extLst>
              </a:tr>
              <a:tr h="306739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«Оленекский эвенкийский национальный район»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22,86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9622089"/>
                  </a:ext>
                </a:extLst>
              </a:tr>
              <a:tr h="216286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19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«Булунский улус»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19,46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59815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«Среднеколымский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18,21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1071433"/>
                  </a:ext>
                </a:extLst>
              </a:tr>
              <a:tr h="306739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«Жиганский национальный эвенкийский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18,18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2974538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МО «Верхоянский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18,17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8372123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«Усть-Янский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17,67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9078157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МО «Момский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16,87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5850634"/>
                  </a:ext>
                </a:extLst>
              </a:tr>
              <a:tr h="321542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«Эвено-Бытантайский национальный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14,70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7296246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«Нижнеколымский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13,91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7543279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«Верхнеколымский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13,91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6869624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«Абыйский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13,80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0467637"/>
                  </a:ext>
                </a:extLst>
              </a:tr>
              <a:tr h="153631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«Аллаиховский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11,03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8094092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2053A406-4AFA-4F4A-BC45-320607DC9C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925054"/>
              </p:ext>
            </p:extLst>
          </p:nvPr>
        </p:nvGraphicFramePr>
        <p:xfrm>
          <a:off x="3014269" y="1180124"/>
          <a:ext cx="4307577" cy="19738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738531">
                  <a:extLst>
                    <a:ext uri="{9D8B030D-6E8A-4147-A177-3AD203B41FA5}">
                      <a16:colId xmlns:a16="http://schemas.microsoft.com/office/drawing/2014/main" val="2827787568"/>
                    </a:ext>
                  </a:extLst>
                </a:gridCol>
                <a:gridCol w="702107">
                  <a:extLst>
                    <a:ext uri="{9D8B030D-6E8A-4147-A177-3AD203B41FA5}">
                      <a16:colId xmlns:a16="http://schemas.microsoft.com/office/drawing/2014/main" val="996202722"/>
                    </a:ext>
                  </a:extLst>
                </a:gridCol>
                <a:gridCol w="2053739">
                  <a:extLst>
                    <a:ext uri="{9D8B030D-6E8A-4147-A177-3AD203B41FA5}">
                      <a16:colId xmlns:a16="http://schemas.microsoft.com/office/drawing/2014/main" val="374558301"/>
                    </a:ext>
                  </a:extLst>
                </a:gridCol>
                <a:gridCol w="813200">
                  <a:extLst>
                    <a:ext uri="{9D8B030D-6E8A-4147-A177-3AD203B41FA5}">
                      <a16:colId xmlns:a16="http://schemas.microsoft.com/office/drawing/2014/main" val="1396219617"/>
                    </a:ext>
                  </a:extLst>
                </a:gridCol>
              </a:tblGrid>
              <a:tr h="8843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общем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рейтинге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рейтинге группы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РС(Я)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4107281"/>
                  </a:ext>
                </a:extLst>
              </a:tr>
              <a:tr h="209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«Нюрбинский район»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27,66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5350861"/>
                  </a:ext>
                </a:extLst>
              </a:tr>
              <a:tr h="209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«Сунтарский улус (район)»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26,64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6012018"/>
                  </a:ext>
                </a:extLst>
              </a:tr>
              <a:tr h="2148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«Вилюйский улус (район)»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25,64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2957868"/>
                  </a:ext>
                </a:extLst>
              </a:tr>
              <a:tr h="217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«Верхневилюйский улус (район)»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24,58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7265195"/>
                  </a:ext>
                </a:extLst>
              </a:tr>
              <a:tr h="2381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Олекминский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район»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10,64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8977182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D5541755-D6A4-4439-A5AA-2704CF1DE0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86946"/>
              </p:ext>
            </p:extLst>
          </p:nvPr>
        </p:nvGraphicFramePr>
        <p:xfrm>
          <a:off x="7511143" y="1175657"/>
          <a:ext cx="4379640" cy="19607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74130">
                  <a:extLst>
                    <a:ext uri="{9D8B030D-6E8A-4147-A177-3AD203B41FA5}">
                      <a16:colId xmlns:a16="http://schemas.microsoft.com/office/drawing/2014/main" val="3254759449"/>
                    </a:ext>
                  </a:extLst>
                </a:gridCol>
                <a:gridCol w="699577">
                  <a:extLst>
                    <a:ext uri="{9D8B030D-6E8A-4147-A177-3AD203B41FA5}">
                      <a16:colId xmlns:a16="http://schemas.microsoft.com/office/drawing/2014/main" val="2979868023"/>
                    </a:ext>
                  </a:extLst>
                </a:gridCol>
                <a:gridCol w="2065096">
                  <a:extLst>
                    <a:ext uri="{9D8B030D-6E8A-4147-A177-3AD203B41FA5}">
                      <a16:colId xmlns:a16="http://schemas.microsoft.com/office/drawing/2014/main" val="754520565"/>
                    </a:ext>
                  </a:extLst>
                </a:gridCol>
                <a:gridCol w="840837">
                  <a:extLst>
                    <a:ext uri="{9D8B030D-6E8A-4147-A177-3AD203B41FA5}">
                      <a16:colId xmlns:a16="http://schemas.microsoft.com/office/drawing/2014/main" val="859554289"/>
                    </a:ext>
                  </a:extLst>
                </a:gridCol>
              </a:tblGrid>
              <a:tr h="4857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общем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рейтинге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рейтинге группы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РС(Я)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070699"/>
                  </a:ext>
                </a:extLst>
              </a:tr>
              <a:tr h="204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МР «Горный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27,84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3061205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 «Намский улус»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27,69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8865947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«Чурапчинский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25,78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8970550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«Хангаласский улус»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25,45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4170698"/>
                  </a:ext>
                </a:extLst>
              </a:tr>
              <a:tr h="1695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«Мегино-Кангаласский улус»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1262657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Амгинский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25,11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8976335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Усть-Алданский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22,12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0261173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«Таттинский улус»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22,07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8365818"/>
                  </a:ext>
                </a:extLst>
              </a:tr>
              <a:tr h="157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МР «Кобяйский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5934517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F6870CBB-DCD3-4834-8E66-A12918C9E5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63113"/>
              </p:ext>
            </p:extLst>
          </p:nvPr>
        </p:nvGraphicFramePr>
        <p:xfrm>
          <a:off x="7511143" y="3550426"/>
          <a:ext cx="4379640" cy="317390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40528">
                  <a:extLst>
                    <a:ext uri="{9D8B030D-6E8A-4147-A177-3AD203B41FA5}">
                      <a16:colId xmlns:a16="http://schemas.microsoft.com/office/drawing/2014/main" val="3254759449"/>
                    </a:ext>
                  </a:extLst>
                </a:gridCol>
                <a:gridCol w="703284">
                  <a:extLst>
                    <a:ext uri="{9D8B030D-6E8A-4147-A177-3AD203B41FA5}">
                      <a16:colId xmlns:a16="http://schemas.microsoft.com/office/drawing/2014/main" val="2979868023"/>
                    </a:ext>
                  </a:extLst>
                </a:gridCol>
                <a:gridCol w="2057003">
                  <a:extLst>
                    <a:ext uri="{9D8B030D-6E8A-4147-A177-3AD203B41FA5}">
                      <a16:colId xmlns:a16="http://schemas.microsoft.com/office/drawing/2014/main" val="754520565"/>
                    </a:ext>
                  </a:extLst>
                </a:gridCol>
                <a:gridCol w="878825">
                  <a:extLst>
                    <a:ext uri="{9D8B030D-6E8A-4147-A177-3AD203B41FA5}">
                      <a16:colId xmlns:a16="http://schemas.microsoft.com/office/drawing/2014/main" val="859554289"/>
                    </a:ext>
                  </a:extLst>
                </a:gridCol>
              </a:tblGrid>
              <a:tr h="5744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общем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рейтинге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Место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 рейтинге группы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МР РС(Я)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070699"/>
                  </a:ext>
                </a:extLst>
              </a:tr>
              <a:tr h="330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образование «Нерюнгринский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27,27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3061205"/>
                  </a:ext>
                </a:extLst>
              </a:tr>
              <a:tr h="378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образование «Мирнинский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23,31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8865947"/>
                  </a:ext>
                </a:extLst>
              </a:tr>
              <a:tr h="378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 «Алданский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25,55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8970550"/>
                  </a:ext>
                </a:extLst>
              </a:tr>
              <a:tr h="3781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образование «Ленский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4170698"/>
                  </a:ext>
                </a:extLst>
              </a:tr>
              <a:tr h="3781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 «Оймяконский улус»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16,84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1262657"/>
                  </a:ext>
                </a:extLst>
              </a:tr>
              <a:tr h="3781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 «Томпонский район»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16,27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8976335"/>
                  </a:ext>
                </a:extLst>
              </a:tr>
              <a:tr h="3781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район «Усть-Майский улус (район)»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14,06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0261173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4D43B7D-B3A0-4566-AC5F-C198E089B248}"/>
              </a:ext>
            </a:extLst>
          </p:cNvPr>
          <p:cNvSpPr txBox="1"/>
          <p:nvPr/>
        </p:nvSpPr>
        <p:spPr>
          <a:xfrm>
            <a:off x="1523213" y="3114942"/>
            <a:ext cx="2315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</a:rPr>
              <a:t>Арктическая группа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333971-EB01-4214-8BE3-C0F5C544449B}"/>
              </a:ext>
            </a:extLst>
          </p:cNvPr>
          <p:cNvSpPr txBox="1"/>
          <p:nvPr/>
        </p:nvSpPr>
        <p:spPr>
          <a:xfrm>
            <a:off x="3485364" y="795067"/>
            <a:ext cx="2315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</a:rPr>
              <a:t>Западная группа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50D56F-B271-498A-AABA-85A7EFBA95E8}"/>
              </a:ext>
            </a:extLst>
          </p:cNvPr>
          <p:cNvSpPr txBox="1"/>
          <p:nvPr/>
        </p:nvSpPr>
        <p:spPr>
          <a:xfrm>
            <a:off x="7385601" y="795067"/>
            <a:ext cx="2315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</a:rPr>
              <a:t>Центральная группа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B1D555-4F37-4B71-8F3B-D93297CEFAEC}"/>
              </a:ext>
            </a:extLst>
          </p:cNvPr>
          <p:cNvSpPr txBox="1"/>
          <p:nvPr/>
        </p:nvSpPr>
        <p:spPr>
          <a:xfrm>
            <a:off x="7385601" y="3211871"/>
            <a:ext cx="2315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</a:rPr>
              <a:t>Промышленная группа </a:t>
            </a:r>
          </a:p>
        </p:txBody>
      </p:sp>
    </p:spTree>
    <p:extLst>
      <p:ext uri="{BB962C8B-B14F-4D97-AF65-F5344CB8AC3E}">
        <p14:creationId xmlns:p14="http://schemas.microsoft.com/office/powerpoint/2010/main" val="2281614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84621" y="-1"/>
            <a:ext cx="11487150" cy="669056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26126" y="657224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3875E32-1DCE-4BB3-9478-1DB5A3A3C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8341" y="359882"/>
            <a:ext cx="6518245" cy="448607"/>
          </a:xfrm>
        </p:spPr>
        <p:txBody>
          <a:bodyPr>
            <a:noAutofit/>
          </a:bodyPr>
          <a:lstStyle/>
          <a:p>
            <a:pPr lvl="0" algn="ctr"/>
            <a:r>
              <a:rPr lang="ru-RU" sz="1800" b="1" dirty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rPr>
              <a:t>«ТОЧКИ БОЛИ» </a:t>
            </a:r>
            <a:r>
              <a:rPr lang="en-US" sz="1800" b="1" dirty="0">
                <a:solidFill>
                  <a:srgbClr val="C00000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ru-RU" sz="1800" b="1" dirty="0">
                <a:latin typeface="Arial Narrow" panose="020B0606020202030204" pitchFamily="34" charset="0"/>
                <a:ea typeface="+mn-ea"/>
                <a:cs typeface="+mn-cs"/>
              </a:rPr>
              <a:t>в группах МУНИЦИПАЛЬНЫХ РАЙОНОВ</a:t>
            </a:r>
            <a:br>
              <a:rPr lang="ru-RU" sz="1800" b="1" dirty="0"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1800" b="1" dirty="0">
                <a:latin typeface="Arial Narrow" panose="020B0606020202030204" pitchFamily="34" charset="0"/>
                <a:ea typeface="+mn-ea"/>
                <a:cs typeface="+mn-cs"/>
              </a:rPr>
              <a:t>по опросным показателям</a:t>
            </a:r>
            <a:endParaRPr lang="ru-RU" sz="1800" dirty="0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55433D4-67E3-4BB7-AF81-064518F8625D}"/>
              </a:ext>
            </a:extLst>
          </p:cNvPr>
          <p:cNvGrpSpPr/>
          <p:nvPr/>
        </p:nvGrpSpPr>
        <p:grpSpPr>
          <a:xfrm>
            <a:off x="6126126" y="3524689"/>
            <a:ext cx="5645338" cy="2676087"/>
            <a:chOff x="0" y="-2919673"/>
            <a:chExt cx="6044268" cy="6403715"/>
          </a:xfrm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F44E71FA-C7EB-48DE-A2AC-9237FF503B79}"/>
                </a:ext>
              </a:extLst>
            </p:cNvPr>
            <p:cNvSpPr/>
            <p:nvPr/>
          </p:nvSpPr>
          <p:spPr>
            <a:xfrm>
              <a:off x="0" y="-2919673"/>
              <a:ext cx="6044268" cy="6403715"/>
            </a:xfrm>
            <a:prstGeom prst="rect">
              <a:avLst/>
            </a:prstGeom>
          </p:spPr>
          <p:style>
            <a:lnRef idx="2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6FF8193-4258-4593-BEA0-89905F8FDF38}"/>
                </a:ext>
              </a:extLst>
            </p:cNvPr>
            <p:cNvSpPr txBox="1"/>
            <p:nvPr/>
          </p:nvSpPr>
          <p:spPr>
            <a:xfrm>
              <a:off x="0" y="-2055561"/>
              <a:ext cx="5835651" cy="36857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000" b="1" i="0" kern="1200" dirty="0">
                <a:solidFill>
                  <a:srgbClr val="C00000"/>
                </a:solidFill>
                <a:latin typeface="Arial Narrow" panose="020B0606020202030204" pitchFamily="34" charset="0"/>
              </a:endParaRPr>
            </a:p>
            <a:p>
              <a:pPr marL="0" lvl="0" indent="0" algn="l" defTabSz="88900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ru-RU" sz="2000" b="1" i="0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Арктическая группа:</a:t>
              </a:r>
              <a:endParaRPr lang="ru-RU" sz="1200" b="1" kern="12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 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уровень удовлетворенности возможностью покупок, получения услуг 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(Момский улус -  индекс удовлетворенности - (-) 57,9)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М</a:t>
              </a: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IN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оценка возможностей открытия бизнеса в пункте проживания 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(Абыйский улус – индекс удовлетворенности </a:t>
              </a:r>
              <a:r>
                <a:rPr lang="ru-RU" sz="120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– (-) 65,0)</a:t>
              </a:r>
              <a:endParaRPr lang="ru-RU" sz="1200" b="0" kern="1200" dirty="0">
                <a:solidFill>
                  <a:srgbClr val="C00000"/>
                </a:solidFill>
                <a:latin typeface="Arial Narrow" panose="020B0606020202030204" pitchFamily="34" charset="0"/>
              </a:endParaRP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</a:t>
              </a:r>
              <a:r>
                <a:rPr lang="en-US" sz="1200" b="1" kern="1200" dirty="0"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оценка качество общественных пространств в пункте проживания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(Анабарский улус - индекс удовлетворенности - (-) 64,6)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i="0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уровень удовлетворенности собственным материальным положением  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(Верхоянский район - 6,0)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удовлетворенность качеством услуг ЖКХ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(Среднеколымский улус - (-) 9,2)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 </a:t>
              </a:r>
              <a:r>
                <a:rPr lang="ru-RU" sz="1200" b="1" i="0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уровень удовлетворенности жилищными условиями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</a:t>
              </a:r>
              <a:r>
                <a:rPr lang="ru-RU" sz="1200" b="0" i="0" kern="1200" dirty="0" err="1">
                  <a:solidFill>
                    <a:srgbClr val="C00000"/>
                  </a:solidFill>
                  <a:latin typeface="Arial Narrow" panose="020B0606020202030204" pitchFamily="34" charset="0"/>
                </a:rPr>
                <a:t>Абыский</a:t>
              </a: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район - (-) 3,8)</a:t>
              </a:r>
            </a:p>
          </p:txBody>
        </p:sp>
      </p:grp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129DB768-50D1-4069-9397-916910F841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4635140"/>
              </p:ext>
            </p:extLst>
          </p:nvPr>
        </p:nvGraphicFramePr>
        <p:xfrm>
          <a:off x="495489" y="4017138"/>
          <a:ext cx="5332707" cy="2183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5" name="Схема 14">
            <a:extLst>
              <a:ext uri="{FF2B5EF4-FFF2-40B4-BE49-F238E27FC236}">
                <a16:creationId xmlns:a16="http://schemas.microsoft.com/office/drawing/2014/main" id="{5C283277-4F0E-422F-9CA7-6F2D62A8CB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865607"/>
              </p:ext>
            </p:extLst>
          </p:nvPr>
        </p:nvGraphicFramePr>
        <p:xfrm>
          <a:off x="6126126" y="1082552"/>
          <a:ext cx="5769048" cy="2313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7D75DF1-8492-465B-9A58-3C32A592019A}"/>
              </a:ext>
            </a:extLst>
          </p:cNvPr>
          <p:cNvGrpSpPr/>
          <p:nvPr/>
        </p:nvGrpSpPr>
        <p:grpSpPr>
          <a:xfrm>
            <a:off x="524731" y="1082552"/>
            <a:ext cx="5332707" cy="2676087"/>
            <a:chOff x="0" y="-2919673"/>
            <a:chExt cx="6044268" cy="6403715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72F2638-AED8-4944-883C-1EEAC3F04031}"/>
                </a:ext>
              </a:extLst>
            </p:cNvPr>
            <p:cNvSpPr/>
            <p:nvPr/>
          </p:nvSpPr>
          <p:spPr>
            <a:xfrm>
              <a:off x="0" y="-2919673"/>
              <a:ext cx="6044268" cy="6403715"/>
            </a:xfrm>
            <a:prstGeom prst="rect">
              <a:avLst/>
            </a:prstGeom>
          </p:spPr>
          <p:style>
            <a:lnRef idx="2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DAFCB97-0F03-4690-8406-165F3584BE1C}"/>
                </a:ext>
              </a:extLst>
            </p:cNvPr>
            <p:cNvSpPr txBox="1"/>
            <p:nvPr/>
          </p:nvSpPr>
          <p:spPr>
            <a:xfrm>
              <a:off x="0" y="-2343877"/>
              <a:ext cx="5835651" cy="39740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000" b="1" i="0" kern="1200" dirty="0">
                <a:solidFill>
                  <a:srgbClr val="C00000"/>
                </a:solidFill>
                <a:latin typeface="Arial Narrow" panose="020B0606020202030204" pitchFamily="34" charset="0"/>
              </a:endParaRPr>
            </a:p>
            <a:p>
              <a:pPr marL="0" lvl="0" indent="0" algn="l" defTabSz="88900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ru-RU" sz="2000" b="1" i="0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Арктическая группа:</a:t>
              </a:r>
              <a:endParaRPr lang="ru-RU" sz="1200" b="1" kern="12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 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уровень удовлетворенности возможностью покупок, получения услуг 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(Момский улус -  индекс удовлетворенности - (-) 57,9)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М</a:t>
              </a: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IN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оценка возможностей открытия бизнеса в пункте проживания 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(Абыйский улус – индекс удовлетворенности </a:t>
              </a:r>
              <a:r>
                <a:rPr lang="ru-RU" sz="120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– (-) 65,0)</a:t>
              </a:r>
              <a:endParaRPr lang="ru-RU" sz="1200" b="0" kern="1200" dirty="0">
                <a:solidFill>
                  <a:srgbClr val="C00000"/>
                </a:solidFill>
                <a:latin typeface="Arial Narrow" panose="020B0606020202030204" pitchFamily="34" charset="0"/>
              </a:endParaRP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</a:t>
              </a:r>
              <a:r>
                <a:rPr lang="en-US" sz="1200" b="1" kern="1200" dirty="0"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оценка качество общественных пространств в пункте проживания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(Анабарский улус - индекс удовлетворенности - (-) 64,6)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i="0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уровень удовлетворенности собственным материальным положением  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(Верхоянский район - 6,0)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</a:t>
              </a:r>
              <a:r>
                <a:rPr lang="ru-RU" sz="1200" b="1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1200" b="1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удовлетворенность качеством услуг ЖКХ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(Среднеколымский улус - (-) 9,2)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en-US" sz="1200" b="1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MIN </a:t>
              </a:r>
              <a:r>
                <a:rPr lang="ru-RU" sz="1200" b="1" i="0" kern="1200" dirty="0">
                  <a:solidFill>
                    <a:srgbClr val="002060"/>
                  </a:solidFill>
                  <a:latin typeface="Arial Narrow" panose="020B0606020202030204" pitchFamily="34" charset="0"/>
                </a:rPr>
                <a:t>уровень удовлетворенности жилищными условиями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</a:t>
              </a:r>
              <a:r>
                <a:rPr lang="ru-RU" sz="1200" b="0" i="0" kern="1200" dirty="0" err="1">
                  <a:solidFill>
                    <a:srgbClr val="C00000"/>
                  </a:solidFill>
                  <a:latin typeface="Arial Narrow" panose="020B0606020202030204" pitchFamily="34" charset="0"/>
                </a:rPr>
                <a:t>Абыский</a:t>
              </a:r>
              <a:r>
                <a:rPr lang="ru-RU" sz="1200" b="0" i="0" kern="1200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район - (-) 3,8)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19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5"/>
          <a:stretch/>
        </p:blipFill>
        <p:spPr>
          <a:xfrm>
            <a:off x="-130629" y="0"/>
            <a:ext cx="11579679" cy="682942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00750" y="671667"/>
            <a:ext cx="5829300" cy="325809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ah-RU" sz="1800" dirty="0">
                <a:latin typeface="Akzidenz-Grotesk Pro Bold" panose="02000803050000020004" pitchFamily="2" charset="0"/>
              </a:rPr>
              <a:t>ЦСИ 2025</a:t>
            </a:r>
            <a:endParaRPr lang="ru-RU" sz="1800" dirty="0">
              <a:latin typeface="Akzidenz-Grotesk Pro Bold" panose="02000803050000020004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182685" y="1320799"/>
            <a:ext cx="7762875" cy="47026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879A4BA-C428-431D-B462-020FA03E4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966" y="3322157"/>
            <a:ext cx="6518245" cy="448607"/>
          </a:xfrm>
        </p:spPr>
        <p:txBody>
          <a:bodyPr>
            <a:normAutofit/>
          </a:bodyPr>
          <a:lstStyle/>
          <a:p>
            <a:pPr lvl="0" algn="ctr"/>
            <a:r>
              <a:rPr lang="ru-RU" sz="1800" b="1" dirty="0">
                <a:latin typeface="Arial Narrow" panose="020B060602020203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207826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23746</TotalTime>
  <Words>1228</Words>
  <Application>Microsoft Office PowerPoint</Application>
  <PresentationFormat>Широкоэкранный</PresentationFormat>
  <Paragraphs>360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Akzidenz-Grotesk Pro Bold</vt:lpstr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Итоги ОБЩЕГО РЕЙТИНГА МР по качеству жизни населения   в Республике Саха (Якутия) по итогам 2023 года</vt:lpstr>
      <vt:lpstr>Итоги ОБЩЕГО РЕЙТИНГА МР по качеству жизни населения   в Республике Саха (Якутия) по итогам 2023 года</vt:lpstr>
      <vt:lpstr>«ТОЧКИ БОЛИ»  в группах МУНИЦИПАЛЬНЫХ РАЙОНОВ по опросным показателям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Данилов</dc:creator>
  <cp:lastModifiedBy>Кычкина Варвара Александровна</cp:lastModifiedBy>
  <cp:revision>160</cp:revision>
  <dcterms:created xsi:type="dcterms:W3CDTF">2019-11-06T23:19:52Z</dcterms:created>
  <dcterms:modified xsi:type="dcterms:W3CDTF">2025-05-05T05:48:27Z</dcterms:modified>
</cp:coreProperties>
</file>