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3" r:id="rId4"/>
    <p:sldId id="264" r:id="rId5"/>
    <p:sldId id="294" r:id="rId6"/>
    <p:sldId id="292" r:id="rId7"/>
    <p:sldId id="295" r:id="rId8"/>
    <p:sldId id="296" r:id="rId9"/>
    <p:sldId id="263" r:id="rId10"/>
    <p:sldId id="272" r:id="rId11"/>
    <p:sldId id="297" r:id="rId12"/>
    <p:sldId id="298" r:id="rId13"/>
    <p:sldId id="299" r:id="rId14"/>
    <p:sldId id="300" r:id="rId15"/>
    <p:sldId id="301" r:id="rId16"/>
    <p:sldId id="302" r:id="rId17"/>
    <p:sldId id="30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73" autoAdjust="0"/>
    <p:restoredTop sz="94660" autoAdjust="0"/>
  </p:normalViewPr>
  <p:slideViewPr>
    <p:cSldViewPr snapToGrid="0">
      <p:cViewPr varScale="1">
        <p:scale>
          <a:sx n="66" d="100"/>
          <a:sy n="66" d="100"/>
        </p:scale>
        <p:origin x="84" y="11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74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92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67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76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31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72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07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80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15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38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16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9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" t="1105" r="-157" b="19550"/>
          <a:stretch/>
        </p:blipFill>
        <p:spPr>
          <a:xfrm>
            <a:off x="9525" y="-22440"/>
            <a:ext cx="12192000" cy="683895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571875" y="3091543"/>
            <a:ext cx="7952468" cy="217714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sah-RU" sz="3600" b="1" dirty="0">
                <a:latin typeface="Arial Narrow" panose="020B0606020202030204" pitchFamily="34" charset="0"/>
              </a:rPr>
              <a:t>О </a:t>
            </a:r>
            <a:r>
              <a:rPr lang="ru-RU" sz="3600" b="1" dirty="0">
                <a:latin typeface="Arial Narrow" panose="020B0606020202030204" pitchFamily="34" charset="0"/>
              </a:rPr>
              <a:t>методике рейтинга оценки качества жизни населения муниципальных районов Республики Саха (Якутия)</a:t>
            </a:r>
          </a:p>
        </p:txBody>
      </p:sp>
    </p:spTree>
    <p:extLst>
      <p:ext uri="{BB962C8B-B14F-4D97-AF65-F5344CB8AC3E}">
        <p14:creationId xmlns:p14="http://schemas.microsoft.com/office/powerpoint/2010/main" val="3259868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246743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46285" y="1773607"/>
            <a:ext cx="7503885" cy="13905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/>
              <a:t>Рейтинг строится путем ранжирования муниципальных районов Республики Саха (Якутия) в порядке убывания по значениям интегральных индексов с корректировкой на весовые коэффициенты, и рассчитывается в 6 этапов:</a:t>
            </a:r>
            <a:endParaRPr lang="ru-RU" sz="2400" b="1" dirty="0">
              <a:latin typeface="Akzidenz-Grotesk Pro Bold" panose="02000803050000020004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28570" y="3414713"/>
            <a:ext cx="6770059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900" dirty="0">
                <a:latin typeface="Akzidenz-Grotesk Pro Regular" panose="02000503030000020003" pitchFamily="2" charset="0"/>
              </a:rPr>
              <a:t>Перевод числовых значений прямых показателей в </a:t>
            </a:r>
            <a:r>
              <a:rPr lang="ru-RU" sz="1900" dirty="0" err="1">
                <a:latin typeface="Akzidenz-Grotesk Pro Regular" panose="02000503030000020003" pitchFamily="2" charset="0"/>
              </a:rPr>
              <a:t>отнормированные</a:t>
            </a:r>
            <a:endParaRPr lang="ru-RU" sz="1900" dirty="0">
              <a:latin typeface="Akzidenz-Grotesk Pro Regular" panose="02000503030000020003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900" dirty="0">
                <a:latin typeface="Akzidenz-Grotesk Pro Regular" panose="02000503030000020003" pitchFamily="2" charset="0"/>
              </a:rPr>
              <a:t>Перевод числовых значений обратных показателей в </a:t>
            </a:r>
            <a:r>
              <a:rPr lang="ru-RU" sz="1900" dirty="0" err="1">
                <a:latin typeface="Akzidenz-Grotesk Pro Regular" panose="02000503030000020003" pitchFamily="2" charset="0"/>
              </a:rPr>
              <a:t>отнормированные</a:t>
            </a:r>
            <a:endParaRPr lang="ru-RU" sz="1900" dirty="0">
              <a:latin typeface="Akzidenz-Grotesk Pro Regular" panose="02000503030000020003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900" dirty="0">
                <a:latin typeface="Akzidenz-Grotesk Pro Regular" panose="02000503030000020003" pitchFamily="2" charset="0"/>
              </a:rPr>
              <a:t>Определение весовых коэффициентов показателей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900" dirty="0">
                <a:latin typeface="Akzidenz-Grotesk Pro Regular" panose="02000503030000020003" pitchFamily="2" charset="0"/>
              </a:rPr>
              <a:t>Определение взвешенной суммы </a:t>
            </a:r>
            <a:r>
              <a:rPr lang="ru-RU" sz="1900" dirty="0" err="1">
                <a:latin typeface="Akzidenz-Grotesk Pro Regular" panose="02000503030000020003" pitchFamily="2" charset="0"/>
              </a:rPr>
              <a:t>отнормированных</a:t>
            </a:r>
            <a:r>
              <a:rPr lang="ru-RU" sz="1900" dirty="0">
                <a:latin typeface="Akzidenz-Grotesk Pro Regular" panose="02000503030000020003" pitchFamily="2" charset="0"/>
              </a:rPr>
              <a:t> значений статистических показателей по каждому муниципальному району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900" dirty="0">
                <a:latin typeface="Akzidenz-Grotesk Pro Regular" panose="02000503030000020003" pitchFamily="2" charset="0"/>
              </a:rPr>
              <a:t>Расчет индекса по опросным показателям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900" dirty="0">
                <a:latin typeface="Akzidenz-Grotesk Pro Regular" panose="02000503030000020003" pitchFamily="2" charset="0"/>
              </a:rPr>
              <a:t>Расчет индекса по эксперт-фактору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900" dirty="0">
                <a:latin typeface="Akzidenz-Grotesk Pro Regular" panose="02000503030000020003" pitchFamily="2" charset="0"/>
              </a:rPr>
              <a:t>Определение сводного индекса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2077917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246743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323771" y="1773607"/>
            <a:ext cx="8026399" cy="45110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ru-RU" sz="2400" b="1" dirty="0"/>
              <a:t>Числовые значения прямых показателей </a:t>
            </a:r>
            <a:r>
              <a:rPr lang="ru-RU" sz="2400" dirty="0"/>
              <a:t>(положительная динамика определяется увеличением значения показателя) </a:t>
            </a:r>
            <a:r>
              <a:rPr lang="ru-RU" sz="2400" b="1" dirty="0"/>
              <a:t>переводятся в </a:t>
            </a:r>
            <a:r>
              <a:rPr lang="ru-RU" sz="2400" b="1" dirty="0" err="1"/>
              <a:t>отнормированные</a:t>
            </a:r>
            <a:r>
              <a:rPr lang="ru-RU" sz="2400" b="1" dirty="0"/>
              <a:t> </a:t>
            </a:r>
            <a:r>
              <a:rPr lang="ru-RU" sz="2400" dirty="0"/>
              <a:t>значения (</a:t>
            </a:r>
            <a:r>
              <a:rPr lang="ru-RU" sz="2400" dirty="0" err="1"/>
              <a:t>Хiнорм</a:t>
            </a:r>
            <a:r>
              <a:rPr lang="ru-RU" sz="2400" dirty="0"/>
              <a:t>):   </a:t>
            </a:r>
          </a:p>
          <a:p>
            <a:endParaRPr lang="ru-RU" sz="2400" dirty="0"/>
          </a:p>
          <a:p>
            <a:r>
              <a:rPr lang="ru-RU" sz="2400" b="1" dirty="0" err="1"/>
              <a:t>Xiнорм</a:t>
            </a:r>
            <a:r>
              <a:rPr lang="ru-RU" sz="2400" b="1" dirty="0"/>
              <a:t> = (</a:t>
            </a:r>
            <a:r>
              <a:rPr lang="ru-RU" sz="2400" b="1" dirty="0" err="1"/>
              <a:t>Xi</a:t>
            </a:r>
            <a:r>
              <a:rPr lang="ru-RU" sz="2400" b="1" dirty="0"/>
              <a:t> - </a:t>
            </a:r>
            <a:r>
              <a:rPr lang="ru-RU" sz="2400" b="1" dirty="0" err="1"/>
              <a:t>Xmin</a:t>
            </a:r>
            <a:r>
              <a:rPr lang="ru-RU" sz="2400" b="1" dirty="0"/>
              <a:t>) / (</a:t>
            </a:r>
            <a:r>
              <a:rPr lang="ru-RU" sz="2400" b="1" dirty="0" err="1"/>
              <a:t>Xmax</a:t>
            </a:r>
            <a:r>
              <a:rPr lang="ru-RU" sz="2400" b="1" dirty="0"/>
              <a:t> - </a:t>
            </a:r>
            <a:r>
              <a:rPr lang="ru-RU" sz="2400" b="1" dirty="0" err="1"/>
              <a:t>Xmin</a:t>
            </a:r>
            <a:r>
              <a:rPr lang="ru-RU" sz="2400" b="1" dirty="0"/>
              <a:t>)</a:t>
            </a:r>
            <a:r>
              <a:rPr lang="ru-RU" sz="2400" dirty="0"/>
              <a:t>, </a:t>
            </a:r>
            <a:r>
              <a:rPr lang="ru-RU" sz="2000" dirty="0"/>
              <a:t>где: </a:t>
            </a:r>
          </a:p>
          <a:p>
            <a:endParaRPr lang="ru-RU" sz="2000" dirty="0"/>
          </a:p>
          <a:p>
            <a:r>
              <a:rPr lang="ru-RU" sz="2000" dirty="0" err="1"/>
              <a:t>Xi</a:t>
            </a:r>
            <a:r>
              <a:rPr lang="ru-RU" sz="2000" dirty="0"/>
              <a:t> - значение показателя муниципального района Республики Саха (Якутия); </a:t>
            </a:r>
          </a:p>
          <a:p>
            <a:r>
              <a:rPr lang="ru-RU" sz="2000" dirty="0" err="1"/>
              <a:t>Xmin</a:t>
            </a:r>
            <a:r>
              <a:rPr lang="ru-RU" sz="2000" dirty="0"/>
              <a:t> - минимальное значение показателя среди всех муниципальных районов Республики Саха (Якутия);</a:t>
            </a:r>
          </a:p>
          <a:p>
            <a:r>
              <a:rPr lang="ru-RU" sz="2000" dirty="0" err="1"/>
              <a:t>Xmax</a:t>
            </a:r>
            <a:r>
              <a:rPr lang="ru-RU" sz="2000" dirty="0"/>
              <a:t> - максимальное значение показателя среди всех муниципальных районов Республики Саха (Якутия). </a:t>
            </a:r>
          </a:p>
          <a:p>
            <a:pPr algn="l"/>
            <a:endParaRPr lang="ru-RU" sz="2400" b="1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69350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246743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46285" y="1451429"/>
            <a:ext cx="7503885" cy="4470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b="1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11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D527BB-A726-4C9F-8DD9-5E3DCF3DD700}"/>
              </a:ext>
            </a:extLst>
          </p:cNvPr>
          <p:cNvSpPr/>
          <p:nvPr/>
        </p:nvSpPr>
        <p:spPr>
          <a:xfrm>
            <a:off x="3047999" y="2551837"/>
            <a:ext cx="750388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/>
              <a:t>2.</a:t>
            </a:r>
            <a:r>
              <a:rPr lang="ru-RU" sz="2400" dirty="0"/>
              <a:t> </a:t>
            </a:r>
            <a:r>
              <a:rPr lang="ru-RU" sz="2400" b="1" dirty="0">
                <a:latin typeface="+mj-lt"/>
                <a:ea typeface="+mj-ea"/>
                <a:cs typeface="+mj-cs"/>
              </a:rPr>
              <a:t>Числовые значения обратных показателей </a:t>
            </a:r>
            <a:r>
              <a:rPr lang="ru-RU" sz="2400" dirty="0">
                <a:latin typeface="+mj-lt"/>
                <a:ea typeface="+mj-ea"/>
                <a:cs typeface="+mj-cs"/>
              </a:rPr>
              <a:t>(положительная динамика определяется уменьшением значения показателя) </a:t>
            </a:r>
            <a:r>
              <a:rPr lang="ru-RU" sz="2400" b="1" dirty="0">
                <a:latin typeface="+mj-lt"/>
                <a:ea typeface="+mj-ea"/>
                <a:cs typeface="+mj-cs"/>
              </a:rPr>
              <a:t>переводятся в </a:t>
            </a:r>
            <a:r>
              <a:rPr lang="ru-RU" sz="2400" b="1" dirty="0" err="1">
                <a:latin typeface="+mj-lt"/>
                <a:ea typeface="+mj-ea"/>
                <a:cs typeface="+mj-cs"/>
              </a:rPr>
              <a:t>отнормированные</a:t>
            </a:r>
            <a:r>
              <a:rPr lang="ru-RU" sz="2400" b="1" dirty="0">
                <a:latin typeface="+mj-lt"/>
                <a:ea typeface="+mj-ea"/>
                <a:cs typeface="+mj-cs"/>
              </a:rPr>
              <a:t> </a:t>
            </a:r>
            <a:r>
              <a:rPr lang="ru-RU" sz="2400" dirty="0">
                <a:latin typeface="+mj-lt"/>
                <a:ea typeface="+mj-ea"/>
                <a:cs typeface="+mj-cs"/>
              </a:rPr>
              <a:t>значения (</a:t>
            </a:r>
            <a:r>
              <a:rPr lang="ru-RU" sz="2400" dirty="0" err="1">
                <a:latin typeface="+mj-lt"/>
                <a:ea typeface="+mj-ea"/>
                <a:cs typeface="+mj-cs"/>
              </a:rPr>
              <a:t>Хнорм</a:t>
            </a:r>
            <a:r>
              <a:rPr lang="ru-RU" sz="2400" dirty="0">
                <a:latin typeface="+mj-lt"/>
                <a:ea typeface="+mj-ea"/>
                <a:cs typeface="+mj-cs"/>
              </a:rPr>
              <a:t>): 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latin typeface="+mj-lt"/>
                <a:ea typeface="+mj-ea"/>
                <a:cs typeface="+mj-cs"/>
              </a:rPr>
              <a:t>  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 err="1">
                <a:latin typeface="+mj-lt"/>
                <a:ea typeface="+mj-ea"/>
                <a:cs typeface="+mj-cs"/>
              </a:rPr>
              <a:t>Xнорм</a:t>
            </a:r>
            <a:r>
              <a:rPr lang="ru-RU" sz="2400" b="1" dirty="0">
                <a:latin typeface="+mj-lt"/>
                <a:ea typeface="+mj-ea"/>
                <a:cs typeface="+mj-cs"/>
              </a:rPr>
              <a:t> = (</a:t>
            </a:r>
            <a:r>
              <a:rPr lang="ru-RU" sz="2400" b="1" dirty="0" err="1">
                <a:latin typeface="+mj-lt"/>
                <a:ea typeface="+mj-ea"/>
                <a:cs typeface="+mj-cs"/>
              </a:rPr>
              <a:t>Xi</a:t>
            </a:r>
            <a:r>
              <a:rPr lang="ru-RU" sz="2400" b="1" dirty="0">
                <a:latin typeface="+mj-lt"/>
                <a:ea typeface="+mj-ea"/>
                <a:cs typeface="+mj-cs"/>
              </a:rPr>
              <a:t> - </a:t>
            </a:r>
            <a:r>
              <a:rPr lang="ru-RU" sz="2400" b="1" dirty="0" err="1">
                <a:latin typeface="+mj-lt"/>
                <a:ea typeface="+mj-ea"/>
                <a:cs typeface="+mj-cs"/>
              </a:rPr>
              <a:t>Xmax</a:t>
            </a:r>
            <a:r>
              <a:rPr lang="ru-RU" sz="2400" b="1" dirty="0">
                <a:latin typeface="+mj-lt"/>
                <a:ea typeface="+mj-ea"/>
                <a:cs typeface="+mj-cs"/>
              </a:rPr>
              <a:t>) / (</a:t>
            </a:r>
            <a:r>
              <a:rPr lang="ru-RU" sz="2400" b="1" dirty="0" err="1">
                <a:latin typeface="+mj-lt"/>
                <a:ea typeface="+mj-ea"/>
                <a:cs typeface="+mj-cs"/>
              </a:rPr>
              <a:t>Xmin</a:t>
            </a:r>
            <a:r>
              <a:rPr lang="ru-RU" sz="2400" b="1" dirty="0">
                <a:latin typeface="+mj-lt"/>
                <a:ea typeface="+mj-ea"/>
                <a:cs typeface="+mj-cs"/>
              </a:rPr>
              <a:t> - </a:t>
            </a:r>
            <a:r>
              <a:rPr lang="ru-RU" sz="2400" b="1" dirty="0" err="1">
                <a:latin typeface="+mj-lt"/>
                <a:ea typeface="+mj-ea"/>
                <a:cs typeface="+mj-cs"/>
              </a:rPr>
              <a:t>Xmax</a:t>
            </a:r>
            <a:r>
              <a:rPr lang="ru-RU" sz="2400" b="1" dirty="0">
                <a:latin typeface="+mj-lt"/>
                <a:ea typeface="+mj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01279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246743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46285" y="1773607"/>
            <a:ext cx="7503885" cy="43604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/>
              <a:t>3. Весовые коэффициенты показателей (</a:t>
            </a:r>
            <a:r>
              <a:rPr lang="ru-RU" sz="2000" b="1" dirty="0" err="1"/>
              <a:t>Kj</a:t>
            </a:r>
            <a:r>
              <a:rPr lang="ru-RU" sz="2000" b="1" dirty="0"/>
              <a:t>, j=1,…,n)  </a:t>
            </a:r>
            <a:r>
              <a:rPr lang="ru-RU" sz="2000" dirty="0"/>
              <a:t>учитывают уровень значимости в социально-экономическом развитии тех или иных оцениваемых сфер жизнедеятельности и позволяют производить корректные межмуниципальные сопоставления. </a:t>
            </a:r>
            <a:r>
              <a:rPr lang="ru-RU" sz="2000" b="1" dirty="0"/>
              <a:t>Сумма весовых коэффициентов </a:t>
            </a:r>
            <a:r>
              <a:rPr lang="ru-RU" sz="2000" dirty="0"/>
              <a:t>по базовым и дополнительным показателям в каждой группе муниципальных районов </a:t>
            </a:r>
            <a:r>
              <a:rPr lang="ru-RU" sz="2000" b="1" dirty="0"/>
              <a:t>равняется 1</a:t>
            </a:r>
            <a:r>
              <a:rPr lang="ru-RU" sz="2000" dirty="0"/>
              <a:t>.</a:t>
            </a:r>
          </a:p>
          <a:p>
            <a:endParaRPr lang="ru-RU" sz="2000" dirty="0"/>
          </a:p>
          <a:p>
            <a:r>
              <a:rPr lang="ru-RU" sz="2000" dirty="0"/>
              <a:t>Весовые коэффициенты также применяются при расчете индекса по опросным показателям и по эксперт-фактору. </a:t>
            </a:r>
          </a:p>
          <a:p>
            <a:endParaRPr lang="ru-RU" sz="2000" dirty="0"/>
          </a:p>
          <a:p>
            <a:r>
              <a:rPr lang="ru-RU" sz="2000" b="1" dirty="0"/>
              <a:t>Значения весовых коэффициентов по значимост</a:t>
            </a:r>
            <a:r>
              <a:rPr lang="ru-RU" sz="2000" dirty="0"/>
              <a:t>и каждого показателя распределяются по следующей градации:</a:t>
            </a:r>
          </a:p>
          <a:p>
            <a:r>
              <a:rPr lang="ru-RU" sz="2000" dirty="0"/>
              <a:t>1) 0 &lt; </a:t>
            </a:r>
            <a:r>
              <a:rPr lang="ru-RU" sz="2000" dirty="0" err="1"/>
              <a:t>Kj</a:t>
            </a:r>
            <a:r>
              <a:rPr lang="ru-RU" sz="2000" dirty="0"/>
              <a:t> &lt; 0,4 – низкий вес;</a:t>
            </a:r>
          </a:p>
          <a:p>
            <a:r>
              <a:rPr lang="ru-RU" sz="2000" dirty="0"/>
              <a:t>2) 0,5 &lt; </a:t>
            </a:r>
            <a:r>
              <a:rPr lang="ru-RU" sz="2000" dirty="0" err="1"/>
              <a:t>Kj</a:t>
            </a:r>
            <a:r>
              <a:rPr lang="ru-RU" sz="2000" dirty="0"/>
              <a:t> &lt; 0,7 – средний вес;</a:t>
            </a:r>
          </a:p>
          <a:p>
            <a:r>
              <a:rPr lang="ru-RU" sz="2000" dirty="0"/>
              <a:t>3) 0,8 &lt; </a:t>
            </a:r>
            <a:r>
              <a:rPr lang="ru-RU" sz="2000" dirty="0" err="1"/>
              <a:t>Kj</a:t>
            </a:r>
            <a:r>
              <a:rPr lang="ru-RU" sz="2000" dirty="0"/>
              <a:t> &lt; 1 – высокий вес</a:t>
            </a:r>
            <a:endParaRPr lang="ru-RU" sz="2000" b="1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271047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46285" y="1773607"/>
            <a:ext cx="7503885" cy="43604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/>
              <a:t>4. </a:t>
            </a:r>
            <a:r>
              <a:rPr lang="ru-RU" sz="2400" dirty="0"/>
              <a:t>Определяется </a:t>
            </a:r>
            <a:r>
              <a:rPr lang="ru-RU" sz="2400" b="1" dirty="0"/>
              <a:t>сумма </a:t>
            </a:r>
            <a:r>
              <a:rPr lang="ru-RU" sz="2400" b="1" dirty="0" err="1"/>
              <a:t>отнормированных</a:t>
            </a:r>
            <a:r>
              <a:rPr lang="ru-RU" sz="2400" b="1" dirty="0"/>
              <a:t> значений показателей, имеющих абсолютные и относительные значения</a:t>
            </a:r>
            <a:r>
              <a:rPr lang="ru-RU" sz="2400" dirty="0"/>
              <a:t>, по каждому муниципальному району Республики Саха (Якутия):   </a:t>
            </a:r>
          </a:p>
          <a:p>
            <a:endParaRPr lang="ru-RU" sz="2400" dirty="0"/>
          </a:p>
          <a:p>
            <a:r>
              <a:rPr lang="ru-RU" sz="2400" b="1" dirty="0" err="1"/>
              <a:t>Si</a:t>
            </a:r>
            <a:r>
              <a:rPr lang="ru-RU" sz="2400" b="1" dirty="0"/>
              <a:t> = (∑</a:t>
            </a:r>
            <a:r>
              <a:rPr lang="ru-RU" sz="2400" b="1" dirty="0" err="1"/>
              <a:t>Xinнорм</a:t>
            </a:r>
            <a:r>
              <a:rPr lang="ru-RU" sz="2400" b="1" dirty="0"/>
              <a:t> * </a:t>
            </a:r>
            <a:r>
              <a:rPr lang="ru-RU" sz="2400" b="1" dirty="0" err="1"/>
              <a:t>Kj</a:t>
            </a:r>
            <a:r>
              <a:rPr lang="en-US" sz="2400" b="1" dirty="0"/>
              <a:t>n</a:t>
            </a:r>
            <a:r>
              <a:rPr lang="ru-RU" sz="2400" b="1" dirty="0"/>
              <a:t> + ∑</a:t>
            </a:r>
            <a:r>
              <a:rPr lang="ru-RU" sz="2400" b="1" dirty="0" err="1"/>
              <a:t>Ximнорм</a:t>
            </a:r>
            <a:r>
              <a:rPr lang="ru-RU" sz="2400" b="1" dirty="0"/>
              <a:t> * </a:t>
            </a:r>
            <a:r>
              <a:rPr lang="ru-RU" sz="2400" b="1" dirty="0" err="1"/>
              <a:t>Kj</a:t>
            </a:r>
            <a:r>
              <a:rPr lang="en-US" sz="2400" b="1" dirty="0"/>
              <a:t>n</a:t>
            </a:r>
            <a:r>
              <a:rPr lang="ru-RU" sz="2400" b="1" dirty="0"/>
              <a:t>) / i</a:t>
            </a:r>
            <a:r>
              <a:rPr lang="en-US" sz="2400" b="1" dirty="0"/>
              <a:t>n</a:t>
            </a:r>
            <a:endParaRPr lang="ru-RU" sz="2400" dirty="0"/>
          </a:p>
          <a:p>
            <a:endParaRPr lang="ru-RU" sz="2000" dirty="0"/>
          </a:p>
          <a:p>
            <a:r>
              <a:rPr lang="ru-RU" sz="2000" dirty="0"/>
              <a:t>где: </a:t>
            </a:r>
          </a:p>
          <a:p>
            <a:r>
              <a:rPr lang="ru-RU" sz="2000" dirty="0" err="1"/>
              <a:t>Хinнорм</a:t>
            </a:r>
            <a:r>
              <a:rPr lang="ru-RU" sz="2000" dirty="0"/>
              <a:t> - </a:t>
            </a:r>
            <a:r>
              <a:rPr lang="ru-RU" sz="2000" dirty="0" err="1"/>
              <a:t>отнормированное</a:t>
            </a:r>
            <a:r>
              <a:rPr lang="ru-RU" sz="2000" dirty="0"/>
              <a:t> абсолютное значение показателя; </a:t>
            </a:r>
          </a:p>
          <a:p>
            <a:r>
              <a:rPr lang="ru-RU" sz="2000" dirty="0" err="1"/>
              <a:t>Хimнорм</a:t>
            </a:r>
            <a:r>
              <a:rPr lang="ru-RU" sz="2000" dirty="0"/>
              <a:t> - </a:t>
            </a:r>
            <a:r>
              <a:rPr lang="ru-RU" sz="2000" dirty="0" err="1"/>
              <a:t>отнормированное</a:t>
            </a:r>
            <a:r>
              <a:rPr lang="ru-RU" sz="2000" dirty="0"/>
              <a:t> относительное значение показателя;</a:t>
            </a:r>
          </a:p>
          <a:p>
            <a:r>
              <a:rPr lang="ru-RU" sz="2000" dirty="0" err="1"/>
              <a:t>Kj</a:t>
            </a:r>
            <a:r>
              <a:rPr lang="en-US" sz="2000" dirty="0"/>
              <a:t>n</a:t>
            </a:r>
            <a:r>
              <a:rPr lang="ru-RU" sz="2000" dirty="0"/>
              <a:t> – весовой коэффициент показателей;</a:t>
            </a:r>
          </a:p>
          <a:p>
            <a:r>
              <a:rPr lang="ru-RU" sz="2000" dirty="0"/>
              <a:t>i</a:t>
            </a:r>
            <a:r>
              <a:rPr lang="en-US" sz="2000" dirty="0"/>
              <a:t>n</a:t>
            </a:r>
            <a:r>
              <a:rPr lang="ru-RU" sz="2000" dirty="0"/>
              <a:t> – количество показателей. </a:t>
            </a:r>
          </a:p>
          <a:p>
            <a:pPr algn="l"/>
            <a:endParaRPr lang="ru-RU" sz="2400" b="1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821970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246743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46285" y="1773607"/>
            <a:ext cx="7503885" cy="45110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/>
              <a:t>5. </a:t>
            </a:r>
            <a:r>
              <a:rPr lang="ru-RU" sz="2400" b="1" dirty="0"/>
              <a:t>Индекс по опросным показателям </a:t>
            </a:r>
            <a:r>
              <a:rPr lang="ru-RU" sz="2400" dirty="0"/>
              <a:t>рассчитывается делением суммы </a:t>
            </a:r>
            <a:r>
              <a:rPr lang="ru-RU" sz="2400" dirty="0" err="1"/>
              <a:t>отнормированных</a:t>
            </a:r>
            <a:r>
              <a:rPr lang="ru-RU" sz="2400" dirty="0"/>
              <a:t> значений опросных показателей, скорректированных на весовой коэффициент, на количество опросных показателей (</a:t>
            </a:r>
            <a:r>
              <a:rPr lang="ru-RU" sz="2400" dirty="0" err="1"/>
              <a:t>Ki</a:t>
            </a:r>
            <a:r>
              <a:rPr lang="ru-RU" sz="2400" dirty="0"/>
              <a:t>):   </a:t>
            </a:r>
          </a:p>
          <a:p>
            <a:endParaRPr lang="ru-RU" sz="2400" dirty="0"/>
          </a:p>
          <a:p>
            <a:r>
              <a:rPr lang="ru-RU" sz="2400" b="1" dirty="0" err="1"/>
              <a:t>Ki</a:t>
            </a:r>
            <a:r>
              <a:rPr lang="ru-RU" sz="2400" b="1" dirty="0"/>
              <a:t> = ∑ </a:t>
            </a:r>
            <a:r>
              <a:rPr lang="ru-RU" sz="2400" b="1" dirty="0" err="1"/>
              <a:t>Niнорм</a:t>
            </a:r>
            <a:r>
              <a:rPr lang="ru-RU" sz="2400" b="1" dirty="0"/>
              <a:t>* </a:t>
            </a:r>
            <a:r>
              <a:rPr lang="ru-RU" sz="2400" b="1" dirty="0" err="1"/>
              <a:t>Kj</a:t>
            </a:r>
            <a:r>
              <a:rPr lang="en-US" sz="2400" b="1" dirty="0"/>
              <a:t>n</a:t>
            </a:r>
            <a:r>
              <a:rPr lang="ru-RU" sz="2400" b="1" dirty="0"/>
              <a:t> / i</a:t>
            </a:r>
            <a:r>
              <a:rPr lang="en-US" sz="2400" b="1" dirty="0"/>
              <a:t>n</a:t>
            </a:r>
            <a:r>
              <a:rPr lang="ru-RU" sz="2400" b="1" dirty="0"/>
              <a:t> </a:t>
            </a:r>
          </a:p>
          <a:p>
            <a:r>
              <a:rPr lang="ru-RU" sz="2000" dirty="0"/>
              <a:t>  </a:t>
            </a:r>
          </a:p>
          <a:p>
            <a:r>
              <a:rPr lang="ru-RU" sz="2000" dirty="0"/>
              <a:t>где: </a:t>
            </a:r>
          </a:p>
          <a:p>
            <a:endParaRPr lang="ru-RU" sz="2000" dirty="0"/>
          </a:p>
          <a:p>
            <a:r>
              <a:rPr lang="ru-RU" sz="2000" dirty="0" err="1"/>
              <a:t>Niнорм</a:t>
            </a:r>
            <a:r>
              <a:rPr lang="ru-RU" sz="2000" dirty="0"/>
              <a:t> - </a:t>
            </a:r>
            <a:r>
              <a:rPr lang="ru-RU" sz="2000" dirty="0" err="1"/>
              <a:t>отнормированное</a:t>
            </a:r>
            <a:r>
              <a:rPr lang="ru-RU" sz="2000" dirty="0"/>
              <a:t> значение опросного показателя;</a:t>
            </a:r>
          </a:p>
          <a:p>
            <a:r>
              <a:rPr lang="ru-RU" sz="2000" dirty="0"/>
              <a:t>i</a:t>
            </a:r>
            <a:r>
              <a:rPr lang="en-US" sz="2000" dirty="0"/>
              <a:t>n</a:t>
            </a:r>
            <a:r>
              <a:rPr lang="ru-RU" sz="2000" dirty="0"/>
              <a:t> – количество показателей;  </a:t>
            </a:r>
          </a:p>
          <a:p>
            <a:r>
              <a:rPr lang="ru-RU" sz="2000" dirty="0" err="1"/>
              <a:t>Kj</a:t>
            </a:r>
            <a:r>
              <a:rPr lang="en-US" sz="2000" dirty="0"/>
              <a:t>n</a:t>
            </a:r>
            <a:r>
              <a:rPr lang="ru-RU" sz="2000" dirty="0"/>
              <a:t> – весовой коэффициент</a:t>
            </a:r>
            <a:r>
              <a:rPr lang="en-US" sz="2000" dirty="0"/>
              <a:t> </a:t>
            </a:r>
            <a:r>
              <a:rPr lang="ru-RU" sz="2000" dirty="0"/>
              <a:t>показателей. </a:t>
            </a:r>
          </a:p>
          <a:p>
            <a:pPr algn="l"/>
            <a:endParaRPr lang="ru-RU" sz="2400" b="1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722680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246743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46285" y="1973943"/>
            <a:ext cx="7503885" cy="43833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 startAt="6"/>
            </a:pPr>
            <a:r>
              <a:rPr lang="ru-RU" sz="2400" b="1" dirty="0"/>
              <a:t>Индекс по комплексным показателям экспертной оценки </a:t>
            </a:r>
            <a:r>
              <a:rPr lang="ru-RU" sz="2400" dirty="0"/>
              <a:t>«Эксперт-фактор» рассчитывается делением суммы </a:t>
            </a:r>
            <a:r>
              <a:rPr lang="ru-RU" sz="2400" dirty="0" err="1"/>
              <a:t>отнормированных</a:t>
            </a:r>
            <a:r>
              <a:rPr lang="ru-RU" sz="2400" dirty="0"/>
              <a:t> значений комплексных показателей на количество комплексных показателей (</a:t>
            </a:r>
            <a:r>
              <a:rPr lang="ru-RU" sz="2400" dirty="0" err="1"/>
              <a:t>Fi</a:t>
            </a:r>
            <a:r>
              <a:rPr lang="ru-RU" sz="2400" dirty="0"/>
              <a:t>):   </a:t>
            </a:r>
          </a:p>
          <a:p>
            <a:pPr marL="457200" indent="-457200">
              <a:buAutoNum type="arabicPeriod" startAt="6"/>
            </a:pPr>
            <a:endParaRPr lang="ru-RU" sz="2400" dirty="0"/>
          </a:p>
          <a:p>
            <a:r>
              <a:rPr lang="ru-RU" sz="2400" b="1" dirty="0" err="1"/>
              <a:t>Fi</a:t>
            </a:r>
            <a:r>
              <a:rPr lang="ru-RU" sz="2400" b="1" dirty="0"/>
              <a:t> = ∑</a:t>
            </a:r>
            <a:r>
              <a:rPr lang="ru-RU" sz="2400" b="1" dirty="0" err="1"/>
              <a:t>Мiнорм</a:t>
            </a:r>
            <a:r>
              <a:rPr lang="ru-RU" sz="2400" b="1" dirty="0"/>
              <a:t>* </a:t>
            </a:r>
            <a:r>
              <a:rPr lang="ru-RU" sz="2400" b="1" dirty="0" err="1"/>
              <a:t>Kj</a:t>
            </a:r>
            <a:r>
              <a:rPr lang="en-US" sz="2400" b="1" dirty="0"/>
              <a:t>n</a:t>
            </a:r>
            <a:r>
              <a:rPr lang="ru-RU" sz="2400" b="1" dirty="0"/>
              <a:t> / i</a:t>
            </a:r>
            <a:r>
              <a:rPr lang="en-US" sz="2400" b="1" dirty="0"/>
              <a:t>n</a:t>
            </a:r>
            <a:r>
              <a:rPr lang="ru-RU" sz="2400" b="1" dirty="0"/>
              <a:t> </a:t>
            </a:r>
            <a:endParaRPr lang="ru-RU" sz="2400" dirty="0"/>
          </a:p>
          <a:p>
            <a:r>
              <a:rPr lang="ru-RU" sz="2000" dirty="0"/>
              <a:t>  </a:t>
            </a:r>
          </a:p>
          <a:p>
            <a:r>
              <a:rPr lang="ru-RU" sz="2000" dirty="0"/>
              <a:t>где: </a:t>
            </a:r>
          </a:p>
          <a:p>
            <a:r>
              <a:rPr lang="ru-RU" sz="2000" dirty="0" err="1"/>
              <a:t>Miнорм</a:t>
            </a:r>
            <a:r>
              <a:rPr lang="ru-RU" sz="2000" dirty="0"/>
              <a:t> - сумма </a:t>
            </a:r>
            <a:r>
              <a:rPr lang="ru-RU" sz="2000" dirty="0" err="1"/>
              <a:t>отнормированных</a:t>
            </a:r>
            <a:r>
              <a:rPr lang="ru-RU" sz="2000" dirty="0"/>
              <a:t> значений комплексных показателей;</a:t>
            </a:r>
          </a:p>
          <a:p>
            <a:r>
              <a:rPr lang="ru-RU" sz="2000" dirty="0"/>
              <a:t>i</a:t>
            </a:r>
            <a:r>
              <a:rPr lang="en-US" sz="2000" dirty="0"/>
              <a:t>n</a:t>
            </a:r>
            <a:r>
              <a:rPr lang="ru-RU" sz="2000" dirty="0"/>
              <a:t> – количество показателей;  </a:t>
            </a:r>
          </a:p>
          <a:p>
            <a:r>
              <a:rPr lang="ru-RU" sz="2000" dirty="0" err="1"/>
              <a:t>Kj</a:t>
            </a:r>
            <a:r>
              <a:rPr lang="en-US" sz="2000" dirty="0"/>
              <a:t>n</a:t>
            </a:r>
            <a:r>
              <a:rPr lang="ru-RU" sz="2000" dirty="0"/>
              <a:t> – весовой коэффициент. </a:t>
            </a:r>
          </a:p>
          <a:p>
            <a:pPr algn="l"/>
            <a:endParaRPr lang="ru-RU" sz="2400" b="1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829443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246743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46285" y="1773607"/>
            <a:ext cx="7503885" cy="45110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/>
              <a:t>7. Сводный индекс по группе муниципальных районов </a:t>
            </a:r>
            <a:r>
              <a:rPr lang="ru-RU" sz="2400" dirty="0"/>
              <a:t>определяется по формуле (</a:t>
            </a:r>
            <a:r>
              <a:rPr lang="ru-RU" sz="2400" dirty="0" err="1"/>
              <a:t>Ai</a:t>
            </a:r>
            <a:r>
              <a:rPr lang="ru-RU" sz="2400" dirty="0"/>
              <a:t>): </a:t>
            </a:r>
          </a:p>
          <a:p>
            <a:endParaRPr lang="ru-RU" sz="2400" dirty="0"/>
          </a:p>
          <a:p>
            <a:r>
              <a:rPr lang="ru-RU" sz="2400" b="1" dirty="0" err="1"/>
              <a:t>Ai</a:t>
            </a:r>
            <a:r>
              <a:rPr lang="ru-RU" sz="2400" b="1" dirty="0"/>
              <a:t> = (</a:t>
            </a:r>
            <a:r>
              <a:rPr lang="ru-RU" sz="2400" b="1" dirty="0" err="1"/>
              <a:t>Si</a:t>
            </a:r>
            <a:r>
              <a:rPr lang="ru-RU" sz="2400" b="1" dirty="0"/>
              <a:t>* K</a:t>
            </a:r>
            <a:r>
              <a:rPr lang="en-US" sz="2400" b="1" baseline="-25000" dirty="0"/>
              <a:t>J</a:t>
            </a:r>
            <a:r>
              <a:rPr lang="ru-RU" sz="2400" b="1" baseline="-25000" dirty="0"/>
              <a:t>1</a:t>
            </a:r>
            <a:r>
              <a:rPr lang="ru-RU" sz="2400" b="1" dirty="0"/>
              <a:t> + </a:t>
            </a:r>
            <a:r>
              <a:rPr lang="ru-RU" sz="2400" b="1" dirty="0" err="1"/>
              <a:t>Ki</a:t>
            </a:r>
            <a:r>
              <a:rPr lang="ru-RU" sz="2400" b="1" dirty="0"/>
              <a:t>* K</a:t>
            </a:r>
            <a:r>
              <a:rPr lang="en-US" sz="2400" b="1" baseline="-25000" dirty="0"/>
              <a:t>J</a:t>
            </a:r>
            <a:r>
              <a:rPr lang="ru-RU" sz="2400" b="1" baseline="-25000" dirty="0"/>
              <a:t>2</a:t>
            </a:r>
            <a:r>
              <a:rPr lang="ru-RU" sz="2400" b="1" dirty="0"/>
              <a:t> + </a:t>
            </a:r>
            <a:r>
              <a:rPr lang="ru-RU" sz="2400" b="1" dirty="0" err="1"/>
              <a:t>Fi</a:t>
            </a:r>
            <a:r>
              <a:rPr lang="ru-RU" sz="2400" b="1" dirty="0"/>
              <a:t>* K</a:t>
            </a:r>
            <a:r>
              <a:rPr lang="en-US" sz="2400" b="1" baseline="-25000" dirty="0"/>
              <a:t>J</a:t>
            </a:r>
            <a:r>
              <a:rPr lang="ru-RU" sz="2400" b="1" baseline="-25000" dirty="0"/>
              <a:t>3</a:t>
            </a:r>
            <a:r>
              <a:rPr lang="ru-RU" sz="2400" b="1" dirty="0"/>
              <a:t>)/∑К</a:t>
            </a:r>
            <a:r>
              <a:rPr lang="en-US" sz="2400" b="1" baseline="-25000" dirty="0"/>
              <a:t>J</a:t>
            </a:r>
            <a:r>
              <a:rPr lang="ru-RU" sz="2400" b="1" dirty="0"/>
              <a:t> </a:t>
            </a:r>
          </a:p>
          <a:p>
            <a:endParaRPr lang="ru-RU" sz="2000" dirty="0"/>
          </a:p>
          <a:p>
            <a:r>
              <a:rPr lang="ru-RU" sz="2000" dirty="0"/>
              <a:t>где: </a:t>
            </a:r>
          </a:p>
          <a:p>
            <a:r>
              <a:rPr lang="ru-RU" sz="2000" dirty="0" err="1"/>
              <a:t>Si</a:t>
            </a:r>
            <a:r>
              <a:rPr lang="ru-RU" sz="2000" dirty="0"/>
              <a:t> – индекс по статистическим показателям; </a:t>
            </a:r>
          </a:p>
          <a:p>
            <a:r>
              <a:rPr lang="ru-RU" sz="2000" dirty="0" err="1"/>
              <a:t>Ki</a:t>
            </a:r>
            <a:r>
              <a:rPr lang="ru-RU" sz="2000" dirty="0"/>
              <a:t> – индекс по опросным показателям; </a:t>
            </a:r>
          </a:p>
          <a:p>
            <a:r>
              <a:rPr lang="ru-RU" sz="2000" dirty="0" err="1"/>
              <a:t>Fi</a:t>
            </a:r>
            <a:r>
              <a:rPr lang="ru-RU" sz="2000" dirty="0"/>
              <a:t> – индекс по комплексным показателям экспертной оценки. </a:t>
            </a:r>
          </a:p>
          <a:p>
            <a:r>
              <a:rPr lang="ru-RU" sz="2000" dirty="0" err="1"/>
              <a:t>Kj</a:t>
            </a:r>
            <a:r>
              <a:rPr lang="ru-RU" sz="2000" dirty="0"/>
              <a:t> – весовой коэффициент.</a:t>
            </a:r>
          </a:p>
          <a:p>
            <a:endParaRPr lang="ru-RU" sz="2000" dirty="0"/>
          </a:p>
          <a:p>
            <a:r>
              <a:rPr lang="ru-RU" sz="2000" b="1" dirty="0"/>
              <a:t>Полученные значения интегральных показателей качества жизни ранжируются и по каждой группе районов определяется место муниципального района в рейтинге. </a:t>
            </a:r>
          </a:p>
          <a:p>
            <a:pPr algn="l"/>
            <a:endParaRPr lang="ru-RU" sz="2400" b="1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526173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18596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3" y="1480457"/>
            <a:ext cx="7852229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latin typeface="Arial Narrow" panose="020B0606020202030204" pitchFamily="34" charset="0"/>
              </a:rPr>
              <a:t>В 2023 году ГАУ «Центр стратегических исследований при Главе РС(Я)» разработана методология формирования рейтинга муниципальных районов Республики Саха (Якутия). </a:t>
            </a:r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64125" y="3414713"/>
            <a:ext cx="65618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Ключевыми целями Рейтинга являются</a:t>
            </a:r>
            <a:r>
              <a:rPr lang="ru-RU" dirty="0"/>
              <a:t>: </a:t>
            </a:r>
          </a:p>
          <a:p>
            <a:r>
              <a:rPr lang="ru-RU" dirty="0"/>
              <a:t>- оценка эффективности действующих механизмов государственной поддержки социально-экономического развития муниципальных районов Республики Саха (Якутия);</a:t>
            </a:r>
          </a:p>
          <a:p>
            <a:r>
              <a:rPr lang="ru-RU" dirty="0"/>
              <a:t>- определение «болевых точек», конкурентных преимуществ и зон развития для групп и отдельных муниципальных районов;</a:t>
            </a:r>
          </a:p>
          <a:p>
            <a:r>
              <a:rPr lang="ru-RU" dirty="0"/>
              <a:t>- выявление и тиражирование лучших практик МО;</a:t>
            </a:r>
          </a:p>
          <a:p>
            <a:r>
              <a:rPr lang="ru-RU" dirty="0"/>
              <a:t>-</a:t>
            </a:r>
            <a:r>
              <a:rPr lang="en-US" dirty="0"/>
              <a:t> </a:t>
            </a:r>
            <a:r>
              <a:rPr lang="ru-RU" dirty="0"/>
              <a:t>совершенствование региональной политики по социально-экономическому развитию территорий.</a:t>
            </a:r>
            <a:endParaRPr lang="ru-RU" dirty="0">
              <a:latin typeface="Akzidenz-Grotesk Pro Regular" panose="02000503030000020003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01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614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28574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699657" y="1320799"/>
            <a:ext cx="8897257" cy="49203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ru-RU" sz="2000" dirty="0"/>
              <a:t>Для формирования данной методики предварительно </a:t>
            </a:r>
            <a:r>
              <a:rPr lang="ru-RU" sz="2000" b="1" dirty="0"/>
              <a:t>были изучены различные методики оценки качества жизни населения</a:t>
            </a:r>
            <a:r>
              <a:rPr lang="ru-RU" sz="2000" dirty="0"/>
              <a:t>, используемые в них основные индикаторы, понятия и термины. Ключевыми из них являются:</a:t>
            </a:r>
          </a:p>
          <a:p>
            <a:pPr marL="342900" indent="-342900" algn="l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b="1" dirty="0"/>
              <a:t>методика ООН </a:t>
            </a:r>
            <a:r>
              <a:rPr lang="ru-RU" sz="2000" dirty="0"/>
              <a:t>(в 1990-е годы эксперты ООН разработали широкую систему индикаторов качества жизни, а специалисты ПРООН (программа развития ООН) начали выпускать ежегодные отчёты о развитии человека); </a:t>
            </a:r>
          </a:p>
          <a:p>
            <a:pPr marL="342900" indent="-342900" algn="l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b="1" dirty="0"/>
              <a:t>комплексные исследования качества жизни населения</a:t>
            </a:r>
            <a:r>
              <a:rPr lang="ru-RU" sz="2000" dirty="0"/>
              <a:t>, проводимые Всероссийским центром уровня жизни под руководством Вячеслава Николаевича </a:t>
            </a:r>
            <a:r>
              <a:rPr lang="ru-RU" sz="2000" dirty="0" err="1"/>
              <a:t>Бобкова</a:t>
            </a:r>
            <a:r>
              <a:rPr lang="ru-RU" sz="2000" dirty="0"/>
              <a:t>; </a:t>
            </a:r>
          </a:p>
          <a:p>
            <a:pPr marL="342900" indent="-342900" algn="l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b="1" dirty="0"/>
              <a:t>рейтинг регионов России по качеству жизни сельского населения</a:t>
            </a:r>
            <a:r>
              <a:rPr lang="ru-RU" sz="2000" dirty="0"/>
              <a:t>, разработанный Всероссийским институтом аграрных проблем и информатики имени А. А. Никонова;</a:t>
            </a:r>
          </a:p>
          <a:p>
            <a:pPr marL="342900" indent="-342900" algn="l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/>
              <a:t>наиболее популярный на сегодня </a:t>
            </a:r>
            <a:r>
              <a:rPr lang="ru-RU" sz="2000" b="1" dirty="0"/>
              <a:t>рейтинг российских регионов по качеству жизни населения</a:t>
            </a:r>
            <a:r>
              <a:rPr lang="ru-RU" sz="2000" dirty="0"/>
              <a:t>, разработанный АНО «Агентство Стратегических Инициатив по продвижению новых проектов» в рамках реализации Национальной социальной инициативы.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02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9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130629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82685" y="1320799"/>
            <a:ext cx="7762875" cy="47026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03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36B6E2-B733-4CDA-BAB6-D18C3B2C50BB}"/>
              </a:ext>
            </a:extLst>
          </p:cNvPr>
          <p:cNvSpPr/>
          <p:nvPr/>
        </p:nvSpPr>
        <p:spPr>
          <a:xfrm>
            <a:off x="3182685" y="2274838"/>
            <a:ext cx="828360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 Narrow" panose="020B0606020202030204" pitchFamily="34" charset="0"/>
                <a:ea typeface="+mj-ea"/>
                <a:cs typeface="+mj-cs"/>
              </a:rPr>
              <a:t>Актуальность разработки рассматриваемой методики </a:t>
            </a:r>
            <a:r>
              <a:rPr lang="ru-RU" sz="2000" dirty="0">
                <a:latin typeface="Arial Narrow" panose="020B0606020202030204" pitchFamily="34" charset="0"/>
                <a:ea typeface="+mj-ea"/>
                <a:cs typeface="+mj-cs"/>
              </a:rPr>
              <a:t>обусловлена специфическими территориальными, географическими и социально-экономическими условиями региона и необходимостью сравнительной оценки условий и качества жизни в муниципальных районах республики. </a:t>
            </a:r>
          </a:p>
          <a:p>
            <a:pPr>
              <a:spcBef>
                <a:spcPts val="1200"/>
              </a:spcBef>
            </a:pPr>
            <a:r>
              <a:rPr lang="ru-RU" sz="2000" b="1" dirty="0">
                <a:latin typeface="Arial Narrow" panose="020B0606020202030204" pitchFamily="34" charset="0"/>
                <a:ea typeface="+mj-ea"/>
                <a:cs typeface="+mj-cs"/>
              </a:rPr>
              <a:t>Особенностью методики </a:t>
            </a:r>
            <a:r>
              <a:rPr lang="ru-RU" sz="2000" dirty="0">
                <a:latin typeface="Arial Narrow" panose="020B0606020202030204" pitchFamily="34" charset="0"/>
                <a:ea typeface="+mj-ea"/>
                <a:cs typeface="+mj-cs"/>
              </a:rPr>
              <a:t>является акцент на </a:t>
            </a:r>
            <a:r>
              <a:rPr lang="ru-RU" sz="2000" dirty="0" err="1">
                <a:latin typeface="Arial Narrow" panose="020B0606020202030204" pitchFamily="34" charset="0"/>
                <a:ea typeface="+mj-ea"/>
                <a:cs typeface="+mj-cs"/>
              </a:rPr>
              <a:t>человекоцентричность</a:t>
            </a:r>
            <a:r>
              <a:rPr lang="ru-RU" sz="2000" dirty="0">
                <a:latin typeface="Arial Narrow" panose="020B0606020202030204" pitchFamily="34" charset="0"/>
                <a:ea typeface="+mj-ea"/>
                <a:cs typeface="+mj-cs"/>
              </a:rPr>
              <a:t> и максимальный охват аспектов оценки качества жизни. Каждое из направлений связано с потребностями человека: поддержанием и сохранением здоровья, семьи, образованием, уровнем доходов, комфортностью и безопасностью проживания, саморазвитием, мобильностью, жилищными условиями, досугом и другими факторами. </a:t>
            </a:r>
          </a:p>
          <a:p>
            <a:pPr>
              <a:spcBef>
                <a:spcPts val="1200"/>
              </a:spcBef>
            </a:pPr>
            <a:r>
              <a:rPr lang="ru-RU" sz="2000" dirty="0">
                <a:latin typeface="Arial Narrow" panose="020B0606020202030204" pitchFamily="34" charset="0"/>
                <a:ea typeface="+mj-ea"/>
                <a:cs typeface="+mj-cs"/>
              </a:rPr>
              <a:t>В методике </a:t>
            </a:r>
            <a:r>
              <a:rPr lang="ru-RU" sz="2000" b="1" dirty="0">
                <a:latin typeface="Arial Narrow" panose="020B0606020202030204" pitchFamily="34" charset="0"/>
                <a:ea typeface="+mj-ea"/>
                <a:cs typeface="+mj-cs"/>
              </a:rPr>
              <a:t>заложен расчет интегрального индекса </a:t>
            </a:r>
            <a:r>
              <a:rPr lang="ru-RU" sz="2000" dirty="0">
                <a:latin typeface="Arial Narrow" panose="020B0606020202030204" pitchFamily="34" charset="0"/>
                <a:ea typeface="+mj-ea"/>
                <a:cs typeface="+mj-cs"/>
              </a:rPr>
              <a:t>на основе официальных статистических данных, итогов социального опроса, а также экспертной оценки. </a:t>
            </a:r>
          </a:p>
        </p:txBody>
      </p:sp>
    </p:spTree>
    <p:extLst>
      <p:ext uri="{BB962C8B-B14F-4D97-AF65-F5344CB8AC3E}">
        <p14:creationId xmlns:p14="http://schemas.microsoft.com/office/powerpoint/2010/main" val="3820782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28574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018971" y="1611086"/>
            <a:ext cx="8665029" cy="47606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ru-RU" sz="2000" b="1" dirty="0"/>
              <a:t>Основным источником </a:t>
            </a:r>
            <a:r>
              <a:rPr lang="ru-RU" sz="2000" dirty="0"/>
              <a:t>информации для формирования рейтинга являются </a:t>
            </a:r>
            <a:r>
              <a:rPr lang="ru-RU" sz="2000" b="1" dirty="0"/>
              <a:t>данные Федеральной службы государственной статистики и ведомственная статистика</a:t>
            </a:r>
            <a:r>
              <a:rPr lang="ru-RU" sz="2000" dirty="0"/>
              <a:t> (по базовому и дополнительному перечню показателей с годовой периодичностью).</a:t>
            </a:r>
          </a:p>
          <a:p>
            <a:pPr>
              <a:spcAft>
                <a:spcPts val="600"/>
              </a:spcAft>
            </a:pPr>
            <a:r>
              <a:rPr lang="ru-RU" sz="2000" b="1" dirty="0"/>
              <a:t>Базовый перечень </a:t>
            </a:r>
            <a:r>
              <a:rPr lang="ru-RU" sz="2000" dirty="0"/>
              <a:t>включает </a:t>
            </a:r>
            <a:r>
              <a:rPr lang="ru-RU" sz="2000" b="1" dirty="0"/>
              <a:t>37 показателей</a:t>
            </a:r>
            <a:r>
              <a:rPr lang="ru-RU" sz="2000" dirty="0"/>
              <a:t>, применимых ко всем муниципальным районам, позволяющий обеспечить сопоставимость данных по территориям. </a:t>
            </a:r>
          </a:p>
          <a:p>
            <a:pPr>
              <a:spcAft>
                <a:spcPts val="600"/>
              </a:spcAft>
            </a:pPr>
            <a:r>
              <a:rPr lang="ru-RU" sz="2000" b="1" dirty="0"/>
              <a:t>Дополнительный перечень </a:t>
            </a:r>
            <a:r>
              <a:rPr lang="ru-RU" sz="2000" dirty="0"/>
              <a:t>показателей по каждой из групп муниципальных районов включает </a:t>
            </a:r>
            <a:r>
              <a:rPr lang="ru-RU" sz="2000" b="1" dirty="0"/>
              <a:t>от 3 до 5 показателей </a:t>
            </a:r>
            <a:r>
              <a:rPr lang="ru-RU" sz="2000" dirty="0"/>
              <a:t>в зависимости от группы районов (арктическая, западная, центральная и промышленная группы) и сформирован исходя из специфики территорий.    </a:t>
            </a:r>
          </a:p>
          <a:p>
            <a:pPr>
              <a:spcAft>
                <a:spcPts val="600"/>
              </a:spcAft>
            </a:pPr>
            <a:r>
              <a:rPr lang="ru-RU" sz="2000" b="1" dirty="0"/>
              <a:t>Перечень показателей синхронизирован </a:t>
            </a:r>
            <a:r>
              <a:rPr lang="ru-RU" sz="2000" dirty="0"/>
              <a:t>с отдельными показателями по оценке эффективности деятельности высших должностных лиц субъектов Российской Федерации и стратегическими Указами Главы Республики Саха (Якутия).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04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17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28574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14057" y="1320799"/>
            <a:ext cx="8084457" cy="53624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/>
              <a:t>Критериями выбора показателей</a:t>
            </a:r>
            <a:r>
              <a:rPr lang="ru-RU" sz="2000" dirty="0"/>
              <a:t> являются:</a:t>
            </a:r>
          </a:p>
          <a:p>
            <a:pPr algn="l"/>
            <a:r>
              <a:rPr lang="ru-RU" sz="2000" dirty="0"/>
              <a:t>- доступность, открытость данных;</a:t>
            </a:r>
          </a:p>
          <a:p>
            <a:pPr algn="l"/>
            <a:r>
              <a:rPr lang="ru-RU" sz="2000" dirty="0"/>
              <a:t>- уровень детализации;</a:t>
            </a:r>
          </a:p>
          <a:p>
            <a:pPr algn="l"/>
            <a:r>
              <a:rPr lang="ru-RU" sz="2000" dirty="0"/>
              <a:t>- взаимосвязь с другими показателями;</a:t>
            </a:r>
          </a:p>
          <a:p>
            <a:pPr algn="l"/>
            <a:r>
              <a:rPr lang="ru-RU" sz="2000" dirty="0"/>
              <a:t>- отсутствие аналогов и дублирующих показателей;</a:t>
            </a:r>
          </a:p>
          <a:p>
            <a:pPr marL="342900" indent="-342900" algn="l">
              <a:buFontTx/>
              <a:buChar char="-"/>
            </a:pPr>
            <a:r>
              <a:rPr lang="ru-RU" sz="2000" dirty="0"/>
              <a:t>отсутствие избыточности по отношению к схожим показателям.</a:t>
            </a:r>
          </a:p>
          <a:p>
            <a:pPr algn="l"/>
            <a:endParaRPr lang="ru-RU" sz="2000" dirty="0"/>
          </a:p>
          <a:p>
            <a:pPr algn="l"/>
            <a:r>
              <a:rPr lang="ru-RU" sz="2000" b="1" dirty="0"/>
              <a:t>Статистические показатели сгруппированы по 9 направлениям</a:t>
            </a:r>
            <a:r>
              <a:rPr lang="ru-RU" sz="2000" dirty="0"/>
              <a:t>, характеризующим основные параметры качества жизни в регионе:</a:t>
            </a:r>
          </a:p>
          <a:p>
            <a:pPr algn="l"/>
            <a:r>
              <a:rPr lang="ru-RU" sz="2000" dirty="0"/>
              <a:t>- демографическая ситуация;</a:t>
            </a:r>
          </a:p>
          <a:p>
            <a:pPr algn="l"/>
            <a:r>
              <a:rPr lang="ru-RU" sz="2000" dirty="0"/>
              <a:t>- здоровье населения;</a:t>
            </a:r>
          </a:p>
          <a:p>
            <a:pPr algn="l"/>
            <a:r>
              <a:rPr lang="ru-RU" sz="2000" dirty="0"/>
              <a:t>- обеспеченность объектами социальной инфраструктуры;</a:t>
            </a:r>
          </a:p>
          <a:p>
            <a:pPr algn="l"/>
            <a:r>
              <a:rPr lang="ru-RU" sz="2000" dirty="0"/>
              <a:t>- жилищные условия;</a:t>
            </a:r>
          </a:p>
          <a:p>
            <a:pPr algn="l"/>
            <a:r>
              <a:rPr lang="ru-RU" sz="2000" dirty="0"/>
              <a:t>- труд и занятость;</a:t>
            </a:r>
          </a:p>
          <a:p>
            <a:pPr algn="l"/>
            <a:r>
              <a:rPr lang="ru-RU" sz="2000" dirty="0"/>
              <a:t>- потребление и досуг;</a:t>
            </a:r>
          </a:p>
          <a:p>
            <a:pPr algn="l"/>
            <a:r>
              <a:rPr lang="ru-RU" sz="2000" dirty="0"/>
              <a:t>- уровень доходов населения;</a:t>
            </a:r>
          </a:p>
          <a:p>
            <a:pPr algn="l"/>
            <a:r>
              <a:rPr lang="ru-RU" sz="2000" dirty="0"/>
              <a:t>- комфортность и безопасность проживания;</a:t>
            </a:r>
          </a:p>
          <a:p>
            <a:pPr algn="l"/>
            <a:r>
              <a:rPr lang="ru-RU" sz="2000" dirty="0"/>
              <a:t>- развитие сельского хозяйства.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05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381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82685" y="1320799"/>
            <a:ext cx="7762875" cy="47026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dirty="0"/>
          </a:p>
          <a:p>
            <a:pPr>
              <a:spcAft>
                <a:spcPts val="600"/>
              </a:spcAft>
            </a:pPr>
            <a:r>
              <a:rPr lang="ru-RU" sz="2400" b="1" dirty="0"/>
              <a:t>Дополнительным источником информации </a:t>
            </a:r>
            <a:r>
              <a:rPr lang="ru-RU" sz="2400" dirty="0"/>
              <a:t>для формирования рейтинга являются итоги опроса населения в рамках ежегодного мониторингового исследования «Власть и Политика. Социально-экономическая и общественно политическая ситуация в Республике Саха (Якутия)» - </a:t>
            </a:r>
            <a:r>
              <a:rPr lang="ru-RU" sz="2400" b="1" dirty="0"/>
              <a:t>ответы по 25 вопросам</a:t>
            </a:r>
            <a:r>
              <a:rPr lang="ru-RU" sz="2400" dirty="0"/>
              <a:t>.</a:t>
            </a:r>
          </a:p>
          <a:p>
            <a:r>
              <a:rPr lang="ru-RU" sz="2400" dirty="0"/>
              <a:t>Анкетирование проводится ежегодно в формате массового телефонного анкетного опроса респондентов в 34 муниципальных районах республики посредством сотовой связи.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06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499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0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82685" y="1320799"/>
            <a:ext cx="7762875" cy="47026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ru-RU" sz="2000" dirty="0"/>
              <a:t>В целях усиления объективности рейтинга в качестве вспомогательного источника информации </a:t>
            </a:r>
            <a:r>
              <a:rPr lang="ru-RU" sz="2000" b="1" dirty="0"/>
              <a:t>используется независимая экспертная оценка «Эксперт-фактор»</a:t>
            </a:r>
            <a:r>
              <a:rPr lang="ru-RU" sz="2000" dirty="0"/>
              <a:t> (с применением метода исследования фокус-группы путем опроса группы независимых экспертов) </a:t>
            </a:r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  <a:p>
            <a:pPr>
              <a:spcAft>
                <a:spcPts val="600"/>
              </a:spcAft>
            </a:pP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07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88E8A5F-03AB-4ED3-85F7-C48847ADB8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497547"/>
              </p:ext>
            </p:extLst>
          </p:nvPr>
        </p:nvGraphicFramePr>
        <p:xfrm>
          <a:off x="3367314" y="2931887"/>
          <a:ext cx="7578245" cy="3103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2754">
                  <a:extLst>
                    <a:ext uri="{9D8B030D-6E8A-4147-A177-3AD203B41FA5}">
                      <a16:colId xmlns:a16="http://schemas.microsoft.com/office/drawing/2014/main" val="3987555700"/>
                    </a:ext>
                  </a:extLst>
                </a:gridCol>
                <a:gridCol w="2526892">
                  <a:extLst>
                    <a:ext uri="{9D8B030D-6E8A-4147-A177-3AD203B41FA5}">
                      <a16:colId xmlns:a16="http://schemas.microsoft.com/office/drawing/2014/main" val="2021771021"/>
                    </a:ext>
                  </a:extLst>
                </a:gridCol>
                <a:gridCol w="2758599">
                  <a:extLst>
                    <a:ext uri="{9D8B030D-6E8A-4147-A177-3AD203B41FA5}">
                      <a16:colId xmlns:a16="http://schemas.microsoft.com/office/drawing/2014/main" val="2484462337"/>
                    </a:ext>
                  </a:extLst>
                </a:gridCol>
              </a:tblGrid>
              <a:tr h="44994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Наименование комплексных показателей для экспертной оценки качества жизни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в муниципальном районе  (оцениваются по 10-балльной шкале)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207721"/>
                  </a:ext>
                </a:extLst>
              </a:tr>
              <a:tr h="69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Уровень</a:t>
                      </a:r>
                      <a:endParaRPr lang="ru-RU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инновационного развития 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Возможность</a:t>
                      </a:r>
                      <a:endParaRPr lang="ru-RU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для работы и ведения своего дела 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Оценка</a:t>
                      </a:r>
                      <a:endParaRPr lang="ru-RU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привлекательности для жизни 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062204"/>
                  </a:ext>
                </a:extLst>
              </a:tr>
              <a:tr h="22105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Комплексные показатели включают в себя следующие направления: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533234"/>
                  </a:ext>
                </a:extLst>
              </a:tr>
              <a:tr h="11604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>
                          <a:effectLst/>
                        </a:rPr>
                        <a:t>- интернет, мобильная связь</a:t>
                      </a:r>
                      <a:endParaRPr lang="ru-RU" sz="1400" kern="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>
                          <a:effectLst/>
                        </a:rPr>
                        <a:t>- человеческий капитал</a:t>
                      </a:r>
                      <a:endParaRPr lang="ru-RU" sz="1400" kern="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>
                          <a:effectLst/>
                        </a:rPr>
                        <a:t>- социальные проекты</a:t>
                      </a:r>
                      <a:endParaRPr lang="ru-RU" sz="1400" kern="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>
                          <a:effectLst/>
                        </a:rPr>
                        <a:t>- уровень цифровизации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- труд и занятость</a:t>
                      </a:r>
                      <a:endParaRPr lang="ru-RU" sz="1400" kern="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- самореализация личности</a:t>
                      </a:r>
                      <a:endParaRPr lang="ru-RU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 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- жилищные условия</a:t>
                      </a:r>
                      <a:endParaRPr lang="ru-RU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- комфортность и безопасность проживания</a:t>
                      </a:r>
                      <a:endParaRPr lang="ru-RU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- культура и спорт</a:t>
                      </a:r>
                      <a:endParaRPr lang="ru-RU" sz="1400" kern="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- досуг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8743170"/>
                  </a:ext>
                </a:extLst>
              </a:tr>
              <a:tr h="22105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Весовой коэффициент показателя 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5321438"/>
                  </a:ext>
                </a:extLst>
              </a:tr>
              <a:tr h="221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>
                          <a:effectLst/>
                        </a:rPr>
                        <a:t>0,3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>
                          <a:effectLst/>
                        </a:rPr>
                        <a:t>0,3</a:t>
                      </a:r>
                      <a:endParaRPr lang="ru-RU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0" dirty="0">
                          <a:effectLst/>
                        </a:rPr>
                        <a:t>0,4</a:t>
                      </a:r>
                      <a:endParaRPr lang="ru-RU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2134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8727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28574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2024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1714" y="1049709"/>
            <a:ext cx="6663846" cy="6723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/>
              <a:t>Сводный рейтинг</a:t>
            </a:r>
            <a:r>
              <a:rPr lang="ru-RU" sz="2000" dirty="0"/>
              <a:t> </a:t>
            </a:r>
            <a:r>
              <a:rPr lang="ru-RU" sz="2000" b="1" dirty="0"/>
              <a:t>рассчитывается по следующим группам муниципальных районов и городских округов: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8586" y="1853361"/>
            <a:ext cx="46037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/>
              <a:t>Арктическая группа:</a:t>
            </a:r>
            <a:r>
              <a:rPr lang="ru-RU" sz="1600" dirty="0"/>
              <a:t> МР "</a:t>
            </a:r>
            <a:r>
              <a:rPr lang="ru-RU" sz="1600" dirty="0" err="1"/>
              <a:t>Усть</a:t>
            </a:r>
            <a:r>
              <a:rPr lang="ru-RU" sz="1600" dirty="0"/>
              <a:t>-Янский улус (район)",  МР "</a:t>
            </a:r>
            <a:r>
              <a:rPr lang="ru-RU" sz="1600" dirty="0" err="1"/>
              <a:t>Среднеколымский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Верхоянский</a:t>
            </a:r>
            <a:r>
              <a:rPr lang="ru-RU" sz="1600" dirty="0"/>
              <a:t> район",  МР "</a:t>
            </a:r>
            <a:r>
              <a:rPr lang="ru-RU" sz="1600" dirty="0" err="1"/>
              <a:t>Абыйский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Верхнеколымский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Момский</a:t>
            </a:r>
            <a:r>
              <a:rPr lang="ru-RU" sz="1600" dirty="0"/>
              <a:t> район", МР "</a:t>
            </a:r>
            <a:r>
              <a:rPr lang="ru-RU" sz="1600" dirty="0" err="1"/>
              <a:t>Нижнеколымский</a:t>
            </a:r>
            <a:r>
              <a:rPr lang="ru-RU" sz="1600" dirty="0"/>
              <a:t> район", МР "</a:t>
            </a:r>
            <a:r>
              <a:rPr lang="ru-RU" sz="1600" dirty="0" err="1"/>
              <a:t>Булунский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Аллаиховский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Эвено-Бытантайский</a:t>
            </a:r>
            <a:r>
              <a:rPr lang="ru-RU" sz="1600" dirty="0"/>
              <a:t> национальный улус (район)",  МР "</a:t>
            </a:r>
            <a:r>
              <a:rPr lang="ru-RU" sz="1600" dirty="0" err="1"/>
              <a:t>Оленекский</a:t>
            </a:r>
            <a:r>
              <a:rPr lang="ru-RU" sz="1600" dirty="0"/>
              <a:t> эвенкийский национальный район", МР "</a:t>
            </a:r>
            <a:r>
              <a:rPr lang="ru-RU" sz="1600" dirty="0" err="1"/>
              <a:t>Анабарский</a:t>
            </a:r>
            <a:r>
              <a:rPr lang="ru-RU" sz="1600" dirty="0"/>
              <a:t> национальный (</a:t>
            </a:r>
            <a:r>
              <a:rPr lang="ru-RU" sz="1600" dirty="0" err="1"/>
              <a:t>долгано</a:t>
            </a:r>
            <a:r>
              <a:rPr lang="ru-RU" sz="1600" dirty="0"/>
              <a:t>-эвенкийский) улус (район)", МР "</a:t>
            </a:r>
            <a:r>
              <a:rPr lang="ru-RU" sz="1600" dirty="0" err="1"/>
              <a:t>Жиганский</a:t>
            </a:r>
            <a:r>
              <a:rPr lang="ru-RU" sz="1600" dirty="0"/>
              <a:t> улус"</a:t>
            </a:r>
            <a:endParaRPr lang="ru-RU" sz="1600" dirty="0">
              <a:latin typeface="Akzidenz-Grotesk Pro Regular" panose="02000503030000020003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0" y="4467225"/>
            <a:ext cx="2153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38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08</a:t>
            </a:r>
            <a:endParaRPr lang="ru-RU" sz="138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E950C5-DDFD-4877-9FF7-7F95BFD0E79F}"/>
              </a:ext>
            </a:extLst>
          </p:cNvPr>
          <p:cNvSpPr txBox="1"/>
          <p:nvPr/>
        </p:nvSpPr>
        <p:spPr>
          <a:xfrm>
            <a:off x="2338586" y="4900349"/>
            <a:ext cx="43513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/>
              <a:t>Горно-Вилюйская группа:</a:t>
            </a:r>
            <a:r>
              <a:rPr lang="ru-RU" sz="1600" dirty="0"/>
              <a:t> МР "Горный улус", МР "Вилюйский улус (район)", МР "</a:t>
            </a:r>
            <a:r>
              <a:rPr lang="ru-RU" sz="1600" dirty="0" err="1"/>
              <a:t>Сунтарский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Верхневилюйский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Нюрбинский</a:t>
            </a:r>
            <a:r>
              <a:rPr lang="ru-RU" sz="1600" dirty="0"/>
              <a:t> район"</a:t>
            </a:r>
            <a:endParaRPr lang="ru-RU" sz="1600" dirty="0">
              <a:latin typeface="Akzidenz-Grotesk Pro Regular" panose="02000503030000020003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C5076C-3C84-41F6-A109-BB8FFB06FCE4}"/>
              </a:ext>
            </a:extLst>
          </p:cNvPr>
          <p:cNvSpPr txBox="1"/>
          <p:nvPr/>
        </p:nvSpPr>
        <p:spPr>
          <a:xfrm>
            <a:off x="7166202" y="2173644"/>
            <a:ext cx="46037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/>
              <a:t>Центральная группа:</a:t>
            </a:r>
            <a:r>
              <a:rPr lang="ru-RU" sz="1600" dirty="0"/>
              <a:t> городской округ "г. Якутск", городской округ "г. </a:t>
            </a:r>
            <a:r>
              <a:rPr lang="ru-RU" sz="1600" dirty="0" err="1"/>
              <a:t>Жатай</a:t>
            </a:r>
            <a:r>
              <a:rPr lang="ru-RU" sz="1600" dirty="0"/>
              <a:t>", МР "</a:t>
            </a:r>
            <a:r>
              <a:rPr lang="ru-RU" sz="1600" dirty="0" err="1"/>
              <a:t>Хангаласский</a:t>
            </a:r>
            <a:r>
              <a:rPr lang="ru-RU" sz="1600" dirty="0"/>
              <a:t> улус", МР "</a:t>
            </a:r>
            <a:r>
              <a:rPr lang="ru-RU" sz="1600" dirty="0" err="1"/>
              <a:t>Мегино-Кангаласский</a:t>
            </a:r>
            <a:r>
              <a:rPr lang="ru-RU" sz="1600" dirty="0"/>
              <a:t> улус", МР "</a:t>
            </a:r>
            <a:r>
              <a:rPr lang="ru-RU" sz="1600" dirty="0" err="1"/>
              <a:t>Амгинский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Намский</a:t>
            </a:r>
            <a:r>
              <a:rPr lang="ru-RU" sz="1600" dirty="0"/>
              <a:t> улус", МР "</a:t>
            </a:r>
            <a:r>
              <a:rPr lang="ru-RU" sz="1600" dirty="0" err="1"/>
              <a:t>Таттинский</a:t>
            </a:r>
            <a:r>
              <a:rPr lang="ru-RU" sz="1600" dirty="0"/>
              <a:t> улус", МР "</a:t>
            </a:r>
            <a:r>
              <a:rPr lang="ru-RU" sz="1600" dirty="0" err="1"/>
              <a:t>Кобяйский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Чурапчинский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Усть-Алданский</a:t>
            </a:r>
            <a:r>
              <a:rPr lang="ru-RU" sz="1600" dirty="0"/>
              <a:t> улус (район)"</a:t>
            </a:r>
            <a:endParaRPr lang="ru-RU" sz="1600" dirty="0">
              <a:latin typeface="Akzidenz-Grotesk Pro Regular" panose="02000503030000020003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68501-A798-4EC5-97F3-4AB84FF38A6D}"/>
              </a:ext>
            </a:extLst>
          </p:cNvPr>
          <p:cNvSpPr txBox="1"/>
          <p:nvPr/>
        </p:nvSpPr>
        <p:spPr>
          <a:xfrm>
            <a:off x="7166203" y="4738765"/>
            <a:ext cx="4603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/>
              <a:t>Промышленно-восточная группа:</a:t>
            </a:r>
            <a:r>
              <a:rPr lang="ru-RU" sz="1600" dirty="0"/>
              <a:t> МР "</a:t>
            </a:r>
            <a:r>
              <a:rPr lang="ru-RU" sz="1600" dirty="0" err="1"/>
              <a:t>Олекминский</a:t>
            </a:r>
            <a:r>
              <a:rPr lang="ru-RU" sz="1600" dirty="0"/>
              <a:t> район", МР "</a:t>
            </a:r>
            <a:r>
              <a:rPr lang="ru-RU" sz="1600" dirty="0" err="1"/>
              <a:t>Мирнинский</a:t>
            </a:r>
            <a:r>
              <a:rPr lang="ru-RU" sz="1600" dirty="0"/>
              <a:t> район", МР "</a:t>
            </a:r>
            <a:r>
              <a:rPr lang="ru-RU" sz="1600" dirty="0" err="1"/>
              <a:t>Усть</a:t>
            </a:r>
            <a:r>
              <a:rPr lang="ru-RU" sz="1600" dirty="0"/>
              <a:t>-Майский улус (район)", МР "</a:t>
            </a:r>
            <a:r>
              <a:rPr lang="ru-RU" sz="1600" dirty="0" err="1"/>
              <a:t>Нерюнгринский</a:t>
            </a:r>
            <a:r>
              <a:rPr lang="ru-RU" sz="1600" dirty="0"/>
              <a:t> район", МР "</a:t>
            </a:r>
            <a:r>
              <a:rPr lang="ru-RU" sz="1600" dirty="0" err="1"/>
              <a:t>Оймяконский</a:t>
            </a:r>
            <a:r>
              <a:rPr lang="ru-RU" sz="1600" dirty="0"/>
              <a:t> улус (район)", МР "</a:t>
            </a:r>
            <a:r>
              <a:rPr lang="ru-RU" sz="1600" dirty="0" err="1"/>
              <a:t>Алданский</a:t>
            </a:r>
            <a:r>
              <a:rPr lang="ru-RU" sz="1600" dirty="0"/>
              <a:t> район", МР "Ленский район", МР "</a:t>
            </a:r>
            <a:r>
              <a:rPr lang="ru-RU" sz="1600" dirty="0" err="1"/>
              <a:t>Томпонский</a:t>
            </a:r>
            <a:r>
              <a:rPr lang="ru-RU" sz="1600" dirty="0"/>
              <a:t> район</a:t>
            </a:r>
            <a:endParaRPr lang="ru-RU" sz="1600" dirty="0">
              <a:latin typeface="Akzidenz-Grotesk Pro Regular" panose="02000503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5779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23604</TotalTime>
  <Words>1547</Words>
  <Application>Microsoft Office PowerPoint</Application>
  <PresentationFormat>Широкоэкранный</PresentationFormat>
  <Paragraphs>175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Akzidenz-Grotesk Pro Bold</vt:lpstr>
      <vt:lpstr>Akzidenz-Grotesk Pro Cnd</vt:lpstr>
      <vt:lpstr>Akzidenz-Grotesk Pro Regular</vt:lpstr>
      <vt:lpstr>Arial</vt:lpstr>
      <vt:lpstr>Arial Narrow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Данилов</dc:creator>
  <cp:lastModifiedBy>Степанова Татьяна Иннокентьевна</cp:lastModifiedBy>
  <cp:revision>149</cp:revision>
  <dcterms:created xsi:type="dcterms:W3CDTF">2019-11-06T23:19:52Z</dcterms:created>
  <dcterms:modified xsi:type="dcterms:W3CDTF">2025-05-05T06:36:14Z</dcterms:modified>
</cp:coreProperties>
</file>